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0C54"/>
    <a:srgbClr val="507932"/>
    <a:srgbClr val="BC0101"/>
    <a:srgbClr val="00B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37"/>
    <p:restoredTop sz="84698"/>
  </p:normalViewPr>
  <p:slideViewPr>
    <p:cSldViewPr snapToGrid="0" snapToObjects="1">
      <p:cViewPr varScale="1">
        <p:scale>
          <a:sx n="70" d="100"/>
          <a:sy n="70" d="100"/>
        </p:scale>
        <p:origin x="20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96418-C4CD-954E-8776-2FA00DDCBD26}" type="datetimeFigureOut">
              <a:rPr lang="en-US" smtClean="0"/>
              <a:t>1/13/22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993BA-285F-3F4F-91B2-FFEBC0D5E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2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993BA-285F-3F4F-91B2-FFEBC0D5E8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6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993BA-285F-3F4F-91B2-FFEBC0D5E8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48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993BA-285F-3F4F-91B2-FFEBC0D5E8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0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2CA-E7A3-6041-90E3-2AD346F11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0DA77-ED49-D446-B9FF-E2AD1306A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7DE10-4125-FC49-A189-A0C2A7175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AD4-AA40-9844-9BE6-8B3AAB3437A2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D6012-B9EE-194A-A956-27BD7512D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A108C-9ED4-844E-974E-6EF05A7E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7D18-C9EC-1443-A457-0EA354B8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30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53B6-8169-774F-A96E-8285A1F6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9499E-AB90-EC4F-B430-FB3FCFCAF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9DD66-71AA-564F-8763-59AD5B236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AD4-AA40-9844-9BE6-8B3AAB3437A2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56B6D-5312-FC43-8607-E822C8109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22331-E31A-2B42-8A3C-3F0498E34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7D18-C9EC-1443-A457-0EA354B8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95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F38591-F471-1F45-B91F-C33FEE66AD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41A403-D6A6-FB4F-B3AF-E62888087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9BE30-B95A-5344-8855-AA467B0AF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AD4-AA40-9844-9BE6-8B3AAB3437A2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D0E22-458E-AE4B-A695-4853D16CC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04C34-F3D1-7946-B29C-693E0CD5F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7D18-C9EC-1443-A457-0EA354B8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61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598F-EDAC-BD4A-9050-C80B2F56D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14074-A771-1044-8091-B89A8AC51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DE0C5-3FBE-6245-8DEE-8DA54AB9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AD4-AA40-9844-9BE6-8B3AAB3437A2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56F33-F1B8-7741-A02A-DDE1FCE66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46828-A5BE-8049-B2CD-8C6A15CC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7D18-C9EC-1443-A457-0EA354B8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18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9C88-2E43-E646-B66E-0901DE5A2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471D1-1638-D04E-A403-5BAC0BECE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A3069-27B8-784E-B70A-19D4CC579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AD4-AA40-9844-9BE6-8B3AAB3437A2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58FFE-7F72-2E44-A810-0087B2A78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A15C4-4AEE-7145-A46B-DCFE26AA0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7D18-C9EC-1443-A457-0EA354B8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91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C2072-6D63-104B-A332-FE9B96486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CD140-4065-054A-B84B-E5D72A9B4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CCB3E-CF87-6544-812E-1C4C7FC9E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3A5C8-DC97-1449-B025-E229E0510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AD4-AA40-9844-9BE6-8B3AAB3437A2}" type="datetimeFigureOut">
              <a:rPr lang="en-US" smtClean="0"/>
              <a:t>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BCD69-19D3-2F44-A2A8-44AC6FE8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637C9-B829-E54F-BC4A-8A37A566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7D18-C9EC-1443-A457-0EA354B8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CD102-6C66-184E-B7F2-A0B07BCA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1D7CE-DE07-4F4E-8086-87F4896C9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69CE22-870D-7C48-A406-EE541ADA8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D1797E-E411-9D45-9826-C9E3F6ADD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ED5F3F-1B57-8243-B2A0-80EAD81598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ACA9C-319F-384B-B488-F2DE8104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AD4-AA40-9844-9BE6-8B3AAB3437A2}" type="datetimeFigureOut">
              <a:rPr lang="en-US" smtClean="0"/>
              <a:t>1/13/22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C205BE-CE07-844B-8B64-4FC3F28D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052615-2D49-AC48-8BEA-6E76A236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7D18-C9EC-1443-A457-0EA354B8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65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C1A65-6F4D-A149-8FAD-0B7EC816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76B7F-D388-E64A-8A9E-25313510C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AD4-AA40-9844-9BE6-8B3AAB3437A2}" type="datetimeFigureOut">
              <a:rPr lang="en-US" smtClean="0"/>
              <a:t>1/13/22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2EEDB-F8AD-2147-B5C3-DB21CE40D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4FB5B-16B5-2347-8BB2-BDD1965E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7D18-C9EC-1443-A457-0EA354B8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92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F47479-39AB-D649-8B46-537BE2287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AD4-AA40-9844-9BE6-8B3AAB3437A2}" type="datetimeFigureOut">
              <a:rPr lang="en-US" smtClean="0"/>
              <a:t>1/13/22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DC230-6D12-7A48-B268-50F31BB8C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4AA20-1F7F-264D-9CD5-7AD27568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7D18-C9EC-1443-A457-0EA354B8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0EEC7-4135-5A4E-9CE1-2D276E397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6F655-3D29-6A40-8421-D8A750F58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5BF85-94D0-564F-B1E8-4E153E3F6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4AA7F-4FC0-4E41-A6E2-58284534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AD4-AA40-9844-9BE6-8B3AAB3437A2}" type="datetimeFigureOut">
              <a:rPr lang="en-US" smtClean="0"/>
              <a:t>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7780E-A312-7B47-A078-E8B4570F9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9D5A3-2A71-294C-BE4E-A029B1C4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7D18-C9EC-1443-A457-0EA354B8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78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5962C-AD90-744C-95EF-D2B5A5ABC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C9563C-F193-9046-BB07-7432D374BD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07346-32C7-4548-86F5-C0D191002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2945F-32E0-9C49-956D-6E9C20A8B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AD4-AA40-9844-9BE6-8B3AAB3437A2}" type="datetimeFigureOut">
              <a:rPr lang="en-US" smtClean="0"/>
              <a:t>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34D1A-4986-9E46-9597-8C630CC8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067E8-4D12-1642-AF4A-02A78D6EB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7D18-C9EC-1443-A457-0EA354B8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78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48D568-820A-424E-8101-72F0E43E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7A8A2-0DFF-8D4B-904F-C8A22B9F6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2746B-5F2B-8C45-8437-E621F171A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6CAD4-AA40-9844-9BE6-8B3AAB3437A2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A0181-6D58-5E42-B44C-F931E95D3A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CD31E-149A-6941-802B-173CFBB7B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57D18-C9EC-1443-A457-0EA354B8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85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F9FC790-C84F-3B4F-A76F-5FBEEED20FC7}"/>
              </a:ext>
            </a:extLst>
          </p:cNvPr>
          <p:cNvGrpSpPr/>
          <p:nvPr/>
        </p:nvGrpSpPr>
        <p:grpSpPr>
          <a:xfrm>
            <a:off x="662065" y="633361"/>
            <a:ext cx="10867869" cy="6224639"/>
            <a:chOff x="629587" y="156391"/>
            <a:chExt cx="11242623" cy="64392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D3096A-01D7-3448-BD96-0917FAE924FA}"/>
                </a:ext>
              </a:extLst>
            </p:cNvPr>
            <p:cNvSpPr/>
            <p:nvPr/>
          </p:nvSpPr>
          <p:spPr>
            <a:xfrm>
              <a:off x="629587" y="254833"/>
              <a:ext cx="11242623" cy="63408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10328C-1D03-2B45-8833-F8563DE39AE6}"/>
                </a:ext>
              </a:extLst>
            </p:cNvPr>
            <p:cNvSpPr txBox="1"/>
            <p:nvPr/>
          </p:nvSpPr>
          <p:spPr>
            <a:xfrm>
              <a:off x="974361" y="1699307"/>
              <a:ext cx="3477718" cy="732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CFS Effect on Bd Growth from Bacteria Grown Together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EA982C-5CDB-714B-8EA4-FE38B0764EC9}"/>
                </a:ext>
              </a:extLst>
            </p:cNvPr>
            <p:cNvSpPr txBox="1"/>
            <p:nvPr/>
          </p:nvSpPr>
          <p:spPr>
            <a:xfrm>
              <a:off x="4517660" y="1708876"/>
              <a:ext cx="3477718" cy="732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Separate-then-combined CSF Assay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F2F758-FE66-7442-A30A-F8CC7D0BF390}"/>
                </a:ext>
              </a:extLst>
            </p:cNvPr>
            <p:cNvSpPr txBox="1"/>
            <p:nvPr/>
          </p:nvSpPr>
          <p:spPr>
            <a:xfrm>
              <a:off x="8040348" y="1689736"/>
              <a:ext cx="3477718" cy="732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Bacterial Isolates Grown Together and Separately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90EF72-83AA-EB4A-8A93-35C9308AA835}"/>
                </a:ext>
              </a:extLst>
            </p:cNvPr>
            <p:cNvSpPr txBox="1"/>
            <p:nvPr/>
          </p:nvSpPr>
          <p:spPr>
            <a:xfrm>
              <a:off x="4794978" y="180003"/>
              <a:ext cx="2956810" cy="1241720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Metabolic: Additive/Synergistic/Antagonistic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8ADF4C-8488-A746-B24D-A452555D399B}"/>
                </a:ext>
              </a:extLst>
            </p:cNvPr>
            <p:cNvSpPr txBox="1"/>
            <p:nvPr/>
          </p:nvSpPr>
          <p:spPr>
            <a:xfrm>
              <a:off x="1750908" y="180002"/>
              <a:ext cx="1945232" cy="85965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Facilitation: (b) and (c)</a:t>
              </a:r>
              <a:endParaRPr lang="en-US" sz="2400" dirty="0">
                <a:solidFill>
                  <a:srgbClr val="7030A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2E828A-FCDC-C247-9516-D4F98BB32784}"/>
                </a:ext>
              </a:extLst>
            </p:cNvPr>
            <p:cNvSpPr txBox="1"/>
            <p:nvPr/>
          </p:nvSpPr>
          <p:spPr>
            <a:xfrm>
              <a:off x="8791713" y="156391"/>
              <a:ext cx="1753848" cy="85965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Facilitation: (a)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AEC488-C249-9C48-9434-E8C754F18E6F}"/>
                </a:ext>
              </a:extLst>
            </p:cNvPr>
            <p:cNvCxnSpPr>
              <a:cxnSpLocks/>
              <a:stCxn id="10" idx="2"/>
              <a:endCxn id="6" idx="0"/>
            </p:cNvCxnSpPr>
            <p:nvPr/>
          </p:nvCxnSpPr>
          <p:spPr>
            <a:xfrm flipH="1">
              <a:off x="2713220" y="1039654"/>
              <a:ext cx="10304" cy="659652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3CBA51-8B2D-6E45-806E-7C1616D0B987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9668637" y="1016043"/>
              <a:ext cx="0" cy="6928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758FAA-92A1-0846-AB2B-89A8D72A1194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6273383" y="1421723"/>
              <a:ext cx="0" cy="287154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D325800-2548-9245-B3FD-B1817FB792F4}"/>
                </a:ext>
              </a:extLst>
            </p:cNvPr>
            <p:cNvSpPr/>
            <p:nvPr/>
          </p:nvSpPr>
          <p:spPr>
            <a:xfrm>
              <a:off x="974361" y="1689736"/>
              <a:ext cx="3498329" cy="447184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AD2205-FE23-5A4F-BBCA-3F4209523829}"/>
                </a:ext>
              </a:extLst>
            </p:cNvPr>
            <p:cNvSpPr/>
            <p:nvPr/>
          </p:nvSpPr>
          <p:spPr>
            <a:xfrm>
              <a:off x="4503606" y="1689736"/>
              <a:ext cx="3498329" cy="447184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D4D5D1-B804-0044-8F81-710683EE661D}"/>
                </a:ext>
              </a:extLst>
            </p:cNvPr>
            <p:cNvSpPr/>
            <p:nvPr/>
          </p:nvSpPr>
          <p:spPr>
            <a:xfrm>
              <a:off x="8032851" y="1689736"/>
              <a:ext cx="3498329" cy="447184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A583C3-EC9B-BC44-98F9-707A306A40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53" t="5638" r="24313" b="-2294"/>
            <a:stretch/>
          </p:blipFill>
          <p:spPr>
            <a:xfrm>
              <a:off x="1336754" y="2558959"/>
              <a:ext cx="2773541" cy="359263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A68BB25-F7EA-6445-A4FF-EAB55C8E9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09" t="6497" r="22896"/>
            <a:stretch/>
          </p:blipFill>
          <p:spPr>
            <a:xfrm>
              <a:off x="4993675" y="2486448"/>
              <a:ext cx="2784270" cy="348476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F3696D-84BF-0D4C-95F6-6D3404CC07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78" b="11768"/>
            <a:stretch/>
          </p:blipFill>
          <p:spPr>
            <a:xfrm>
              <a:off x="8079579" y="3052369"/>
              <a:ext cx="3402888" cy="2562368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6165A84-5DA2-8F41-962A-C3FC3C13BB56}"/>
              </a:ext>
            </a:extLst>
          </p:cNvPr>
          <p:cNvSpPr txBox="1"/>
          <p:nvPr/>
        </p:nvSpPr>
        <p:spPr>
          <a:xfrm>
            <a:off x="1038818" y="5378061"/>
            <a:ext cx="1527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Grow for 5 days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611DD6-7515-3C40-935E-448CFDD18C50}"/>
              </a:ext>
            </a:extLst>
          </p:cNvPr>
          <p:cNvSpPr txBox="1"/>
          <p:nvPr/>
        </p:nvSpPr>
        <p:spPr>
          <a:xfrm>
            <a:off x="4683907" y="5335962"/>
            <a:ext cx="1566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Grow for 5 days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FE6A6C-0770-3C4A-B80C-D8DBE8AA22A4}"/>
              </a:ext>
            </a:extLst>
          </p:cNvPr>
          <p:cNvSpPr txBox="1"/>
          <p:nvPr/>
        </p:nvSpPr>
        <p:spPr>
          <a:xfrm>
            <a:off x="8774934" y="4692281"/>
            <a:ext cx="169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Grow for 5 days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9BF6DF-7138-F546-88EB-46EDD0F49284}"/>
              </a:ext>
            </a:extLst>
          </p:cNvPr>
          <p:cNvSpPr/>
          <p:nvPr/>
        </p:nvSpPr>
        <p:spPr>
          <a:xfrm>
            <a:off x="4848599" y="5909762"/>
            <a:ext cx="1215317" cy="1862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B431EF-190D-6247-AB48-F21908C268FE}"/>
              </a:ext>
            </a:extLst>
          </p:cNvPr>
          <p:cNvSpPr/>
          <p:nvPr/>
        </p:nvSpPr>
        <p:spPr>
          <a:xfrm>
            <a:off x="4984957" y="6094246"/>
            <a:ext cx="1215317" cy="1862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9A0AD1-0803-7642-89ED-DF4543D25CEC}"/>
              </a:ext>
            </a:extLst>
          </p:cNvPr>
          <p:cNvSpPr/>
          <p:nvPr/>
        </p:nvSpPr>
        <p:spPr>
          <a:xfrm>
            <a:off x="1298570" y="5908008"/>
            <a:ext cx="1215317" cy="1862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FC38C2-72B0-F14C-8BD8-6143C4E4EF2D}"/>
              </a:ext>
            </a:extLst>
          </p:cNvPr>
          <p:cNvSpPr/>
          <p:nvPr/>
        </p:nvSpPr>
        <p:spPr>
          <a:xfrm>
            <a:off x="1476969" y="6137646"/>
            <a:ext cx="1215317" cy="1862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C33387F-FA12-7C4F-A8A3-C6D0ADA759E2}"/>
              </a:ext>
            </a:extLst>
          </p:cNvPr>
          <p:cNvSpPr/>
          <p:nvPr/>
        </p:nvSpPr>
        <p:spPr>
          <a:xfrm>
            <a:off x="2959320" y="5336437"/>
            <a:ext cx="1215317" cy="1862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B9A0CD-CD2D-F142-B02A-AB84B51AE3FC}"/>
              </a:ext>
            </a:extLst>
          </p:cNvPr>
          <p:cNvSpPr/>
          <p:nvPr/>
        </p:nvSpPr>
        <p:spPr>
          <a:xfrm>
            <a:off x="6447397" y="5319001"/>
            <a:ext cx="1215317" cy="1862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67D11EC-ECF4-6A42-9042-0B5679270E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1" t="61760" r="34676" b="10625"/>
          <a:stretch/>
        </p:blipFill>
        <p:spPr>
          <a:xfrm>
            <a:off x="4420536" y="5746852"/>
            <a:ext cx="1552985" cy="64694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07FEDF5-838D-2645-830C-8A5AC937E8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1" t="61760" r="34676" b="10625"/>
          <a:stretch/>
        </p:blipFill>
        <p:spPr>
          <a:xfrm>
            <a:off x="1012316" y="5770775"/>
            <a:ext cx="1552985" cy="64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35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28D6A6DD-0E3C-3A4B-A877-6EF382395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58"/>
          <a:stretch/>
        </p:blipFill>
        <p:spPr>
          <a:xfrm>
            <a:off x="4573227" y="3832614"/>
            <a:ext cx="2970079" cy="3009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125D1A-77DD-574C-AFA2-03D5DBE05E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773"/>
          <a:stretch/>
        </p:blipFill>
        <p:spPr>
          <a:xfrm>
            <a:off x="0" y="1341440"/>
            <a:ext cx="4066674" cy="41751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7C6013-F558-8B43-969B-9436A22C27E4}"/>
              </a:ext>
            </a:extLst>
          </p:cNvPr>
          <p:cNvSpPr txBox="1"/>
          <p:nvPr/>
        </p:nvSpPr>
        <p:spPr>
          <a:xfrm>
            <a:off x="481263" y="128337"/>
            <a:ext cx="32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Additive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994C1-695E-9E41-9D41-9256B67F0F18}"/>
              </a:ext>
            </a:extLst>
          </p:cNvPr>
          <p:cNvSpPr txBox="1"/>
          <p:nvPr/>
        </p:nvSpPr>
        <p:spPr>
          <a:xfrm>
            <a:off x="4363453" y="130537"/>
            <a:ext cx="32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Highly antagonistic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B1E83-302D-5A4F-8553-32A7710861F8}"/>
              </a:ext>
            </a:extLst>
          </p:cNvPr>
          <p:cNvSpPr txBox="1"/>
          <p:nvPr/>
        </p:nvSpPr>
        <p:spPr>
          <a:xfrm>
            <a:off x="7652085" y="0"/>
            <a:ext cx="4058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Rest were all antagonistic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618339-A301-0449-9433-899A050094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772"/>
          <a:stretch/>
        </p:blipFill>
        <p:spPr>
          <a:xfrm>
            <a:off x="4516698" y="781379"/>
            <a:ext cx="2970079" cy="30138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7914B4-51F5-F04B-B80D-A1BAD42B1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9188" y="3828619"/>
            <a:ext cx="3444446" cy="30138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DD4B24-2E36-0C42-9A85-6E5ECC78B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9188" y="765337"/>
            <a:ext cx="3444446" cy="30138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E0D387-C59B-FC44-A105-E30FFBD41639}"/>
              </a:ext>
            </a:extLst>
          </p:cNvPr>
          <p:cNvSpPr txBox="1"/>
          <p:nvPr/>
        </p:nvSpPr>
        <p:spPr>
          <a:xfrm>
            <a:off x="388314" y="4931227"/>
            <a:ext cx="9144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err="1"/>
              <a:t>Burkholdariales</a:t>
            </a:r>
            <a:endParaRPr lang="en-US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56C396-A894-FF40-A080-0B922C06E7F7}"/>
              </a:ext>
            </a:extLst>
          </p:cNvPr>
          <p:cNvSpPr txBox="1"/>
          <p:nvPr/>
        </p:nvSpPr>
        <p:spPr>
          <a:xfrm>
            <a:off x="1274648" y="4931227"/>
            <a:ext cx="9144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err="1"/>
              <a:t>Burkholdariales</a:t>
            </a:r>
            <a:r>
              <a:rPr lang="en-US" sz="800" dirty="0"/>
              <a:t> and </a:t>
            </a:r>
            <a:r>
              <a:rPr lang="en-US" sz="800" dirty="0" err="1"/>
              <a:t>Jliv</a:t>
            </a:r>
            <a:r>
              <a:rPr lang="en-US" sz="800" dirty="0"/>
              <a:t> BTP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57EC04-8833-C840-93F5-5DA460EF121C}"/>
              </a:ext>
            </a:extLst>
          </p:cNvPr>
          <p:cNvSpPr txBox="1"/>
          <p:nvPr/>
        </p:nvSpPr>
        <p:spPr>
          <a:xfrm>
            <a:off x="2347789" y="4931227"/>
            <a:ext cx="56545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err="1"/>
              <a:t>Jliv</a:t>
            </a:r>
            <a:r>
              <a:rPr lang="en-US" sz="800" dirty="0"/>
              <a:t> BTP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EC08CF-D440-0E4D-92AF-3E8820CB4D92}"/>
              </a:ext>
            </a:extLst>
          </p:cNvPr>
          <p:cNvSpPr txBox="1"/>
          <p:nvPr/>
        </p:nvSpPr>
        <p:spPr>
          <a:xfrm>
            <a:off x="3276195" y="4931227"/>
            <a:ext cx="7225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Live Bd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0B823D-1089-564A-BB8D-F73C444311A8}"/>
              </a:ext>
            </a:extLst>
          </p:cNvPr>
          <p:cNvSpPr/>
          <p:nvPr/>
        </p:nvSpPr>
        <p:spPr>
          <a:xfrm>
            <a:off x="1302714" y="5253453"/>
            <a:ext cx="320875" cy="118648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9E15BA-D232-244A-B78E-BF089E486CE8}"/>
              </a:ext>
            </a:extLst>
          </p:cNvPr>
          <p:cNvSpPr/>
          <p:nvPr/>
        </p:nvSpPr>
        <p:spPr>
          <a:xfrm>
            <a:off x="2279815" y="5125644"/>
            <a:ext cx="320875" cy="118648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E0A862-1E05-DB46-878D-8AD602A54768}"/>
              </a:ext>
            </a:extLst>
          </p:cNvPr>
          <p:cNvSpPr txBox="1"/>
          <p:nvPr/>
        </p:nvSpPr>
        <p:spPr>
          <a:xfrm>
            <a:off x="6826828" y="3428999"/>
            <a:ext cx="547057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Live Bd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6F3627-C71E-1A48-A842-A006509D3D4C}"/>
              </a:ext>
            </a:extLst>
          </p:cNvPr>
          <p:cNvSpPr txBox="1"/>
          <p:nvPr/>
        </p:nvSpPr>
        <p:spPr>
          <a:xfrm>
            <a:off x="6102629" y="3435162"/>
            <a:ext cx="780863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endParaRPr lang="en-US" sz="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1CC480-488F-D34F-BE6D-F75015D79949}"/>
              </a:ext>
            </a:extLst>
          </p:cNvPr>
          <p:cNvSpPr txBox="1"/>
          <p:nvPr/>
        </p:nvSpPr>
        <p:spPr>
          <a:xfrm>
            <a:off x="5344350" y="3411739"/>
            <a:ext cx="84511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r>
              <a:rPr lang="en-US" sz="600" dirty="0"/>
              <a:t> and </a:t>
            </a:r>
            <a:r>
              <a:rPr lang="en-US" sz="600" dirty="0" err="1"/>
              <a:t>Chryseobacterium</a:t>
            </a:r>
            <a:endParaRPr lang="en-US" sz="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385F1E-68A1-6642-B1BC-C3A3B77312CF}"/>
              </a:ext>
            </a:extLst>
          </p:cNvPr>
          <p:cNvSpPr txBox="1"/>
          <p:nvPr/>
        </p:nvSpPr>
        <p:spPr>
          <a:xfrm>
            <a:off x="4643405" y="3428999"/>
            <a:ext cx="780862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Chryseobacterium</a:t>
            </a:r>
            <a:endParaRPr lang="en-US" sz="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D0708B-92F7-F24B-93D0-15A8F5624415}"/>
              </a:ext>
            </a:extLst>
          </p:cNvPr>
          <p:cNvSpPr txBox="1"/>
          <p:nvPr/>
        </p:nvSpPr>
        <p:spPr>
          <a:xfrm>
            <a:off x="10288502" y="3365573"/>
            <a:ext cx="547057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Live Bd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68D546-419F-EA48-8748-194F96E77C99}"/>
              </a:ext>
            </a:extLst>
          </p:cNvPr>
          <p:cNvSpPr txBox="1"/>
          <p:nvPr/>
        </p:nvSpPr>
        <p:spPr>
          <a:xfrm>
            <a:off x="9590061" y="3371736"/>
            <a:ext cx="780863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endParaRPr lang="en-US" sz="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60F85E-1187-CB4A-8F6C-D671D8539127}"/>
              </a:ext>
            </a:extLst>
          </p:cNvPr>
          <p:cNvSpPr txBox="1"/>
          <p:nvPr/>
        </p:nvSpPr>
        <p:spPr>
          <a:xfrm>
            <a:off x="8780266" y="3345978"/>
            <a:ext cx="8917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r>
              <a:rPr lang="en-US" sz="600" dirty="0"/>
              <a:t> and </a:t>
            </a:r>
            <a:r>
              <a:rPr lang="en-US" sz="600" dirty="0" err="1"/>
              <a:t>Microbacterium</a:t>
            </a:r>
            <a:endParaRPr lang="en-US" sz="600" dirty="0"/>
          </a:p>
          <a:p>
            <a:endParaRPr lang="en-US" sz="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8ED9FC-E60D-0B43-8CB2-ED998C5FFD48}"/>
              </a:ext>
            </a:extLst>
          </p:cNvPr>
          <p:cNvSpPr txBox="1"/>
          <p:nvPr/>
        </p:nvSpPr>
        <p:spPr>
          <a:xfrm>
            <a:off x="8182847" y="3373102"/>
            <a:ext cx="696724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Microbacterium</a:t>
            </a:r>
            <a:endParaRPr lang="en-US" sz="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122326-3169-4F42-B851-BFD834B98260}"/>
              </a:ext>
            </a:extLst>
          </p:cNvPr>
          <p:cNvSpPr txBox="1"/>
          <p:nvPr/>
        </p:nvSpPr>
        <p:spPr>
          <a:xfrm>
            <a:off x="10319063" y="6494525"/>
            <a:ext cx="547057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Live Bd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DF54EB-D6AD-6744-BF99-219460242043}"/>
              </a:ext>
            </a:extLst>
          </p:cNvPr>
          <p:cNvSpPr txBox="1"/>
          <p:nvPr/>
        </p:nvSpPr>
        <p:spPr>
          <a:xfrm>
            <a:off x="9594865" y="6500688"/>
            <a:ext cx="66347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 err="1"/>
              <a:t>Microbacterium</a:t>
            </a:r>
            <a:endParaRPr lang="en-US" sz="5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3F1821-EAF0-304F-819A-7DC62FD27B54}"/>
              </a:ext>
            </a:extLst>
          </p:cNvPr>
          <p:cNvSpPr txBox="1"/>
          <p:nvPr/>
        </p:nvSpPr>
        <p:spPr>
          <a:xfrm>
            <a:off x="8896845" y="6491463"/>
            <a:ext cx="66346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Pseudomonas and </a:t>
            </a:r>
            <a:r>
              <a:rPr lang="en-US" sz="500" dirty="0" err="1"/>
              <a:t>Microbacterium</a:t>
            </a:r>
            <a:endParaRPr lang="en-US" sz="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F691BC-58AC-D74D-A2D1-3FE018459142}"/>
              </a:ext>
            </a:extLst>
          </p:cNvPr>
          <p:cNvSpPr txBox="1"/>
          <p:nvPr/>
        </p:nvSpPr>
        <p:spPr>
          <a:xfrm>
            <a:off x="8286394" y="6492665"/>
            <a:ext cx="593176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Pseudomonas</a:t>
            </a:r>
            <a:endParaRPr lang="en-US" sz="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96A54E-4D0A-8C42-98A9-BE0E10C3A30B}"/>
              </a:ext>
            </a:extLst>
          </p:cNvPr>
          <p:cNvSpPr txBox="1"/>
          <p:nvPr/>
        </p:nvSpPr>
        <p:spPr>
          <a:xfrm>
            <a:off x="6906744" y="6442193"/>
            <a:ext cx="547057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Live Bd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3C8E9E-A671-4D4A-A8D7-B0DE2DE88B72}"/>
              </a:ext>
            </a:extLst>
          </p:cNvPr>
          <p:cNvSpPr txBox="1"/>
          <p:nvPr/>
        </p:nvSpPr>
        <p:spPr>
          <a:xfrm>
            <a:off x="6262193" y="6442193"/>
            <a:ext cx="413570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6E3325-4114-6142-B17F-E98A67CA5620}"/>
              </a:ext>
            </a:extLst>
          </p:cNvPr>
          <p:cNvSpPr txBox="1"/>
          <p:nvPr/>
        </p:nvSpPr>
        <p:spPr>
          <a:xfrm>
            <a:off x="5538733" y="6425629"/>
            <a:ext cx="83049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10 and </a:t>
            </a:r>
            <a:r>
              <a:rPr lang="en-US" sz="600" dirty="0" err="1"/>
              <a:t>Chryseobacterium</a:t>
            </a:r>
            <a:endParaRPr lang="en-US" sz="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645C27-6395-404B-A96D-31F83666C98F}"/>
              </a:ext>
            </a:extLst>
          </p:cNvPr>
          <p:cNvSpPr txBox="1"/>
          <p:nvPr/>
        </p:nvSpPr>
        <p:spPr>
          <a:xfrm>
            <a:off x="4643405" y="6442193"/>
            <a:ext cx="860777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Chryseobacterium</a:t>
            </a:r>
            <a:endParaRPr lang="en-US" sz="6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1086A0B-76F2-D349-AD45-0DBE54561313}"/>
              </a:ext>
            </a:extLst>
          </p:cNvPr>
          <p:cNvCxnSpPr/>
          <p:nvPr/>
        </p:nvCxnSpPr>
        <p:spPr>
          <a:xfrm flipV="1">
            <a:off x="3498574" y="1669774"/>
            <a:ext cx="0" cy="23058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2EC0A66-4880-974C-8079-E560A44FF45F}"/>
              </a:ext>
            </a:extLst>
          </p:cNvPr>
          <p:cNvSpPr txBox="1"/>
          <p:nvPr/>
        </p:nvSpPr>
        <p:spPr>
          <a:xfrm>
            <a:off x="3531431" y="2513609"/>
            <a:ext cx="683992" cy="5078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/>
              <a:t>Increasing Bd inhibition</a:t>
            </a:r>
          </a:p>
        </p:txBody>
      </p:sp>
    </p:spTree>
    <p:extLst>
      <p:ext uri="{BB962C8B-B14F-4D97-AF65-F5344CB8AC3E}">
        <p14:creationId xmlns:p14="http://schemas.microsoft.com/office/powerpoint/2010/main" val="4073510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1B2502-D824-AF40-A1D1-115BA2194D4F}"/>
              </a:ext>
            </a:extLst>
          </p:cNvPr>
          <p:cNvSpPr txBox="1"/>
          <p:nvPr/>
        </p:nvSpPr>
        <p:spPr>
          <a:xfrm>
            <a:off x="275896" y="0"/>
            <a:ext cx="2732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microbe is better than the other and the pair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7F764-6B45-C24A-B353-05D0FEA5C6BD}"/>
              </a:ext>
            </a:extLst>
          </p:cNvPr>
          <p:cNvSpPr txBox="1"/>
          <p:nvPr/>
        </p:nvSpPr>
        <p:spPr>
          <a:xfrm>
            <a:off x="4893052" y="147250"/>
            <a:ext cx="2702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microbe and the pair is better than the other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8F899-E24C-AB45-9326-0E579D4AFA6E}"/>
              </a:ext>
            </a:extLst>
          </p:cNvPr>
          <p:cNvSpPr txBox="1"/>
          <p:nvPr/>
        </p:nvSpPr>
        <p:spPr>
          <a:xfrm>
            <a:off x="387761" y="3532236"/>
            <a:ext cx="2303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microbe loses inhibition when paired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AE5128-074B-194A-9CEC-D485B03A9BED}"/>
              </a:ext>
            </a:extLst>
          </p:cNvPr>
          <p:cNvSpPr txBox="1"/>
          <p:nvPr/>
        </p:nvSpPr>
        <p:spPr>
          <a:xfrm>
            <a:off x="9092518" y="147249"/>
            <a:ext cx="2411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Pair of microbes better than either alone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EDF383-15EA-F446-8C5F-050EAC282C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57"/>
          <a:stretch/>
        </p:blipFill>
        <p:spPr>
          <a:xfrm>
            <a:off x="77566" y="655082"/>
            <a:ext cx="2702368" cy="277391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416D12-E5DA-5147-88D8-4042FDABAA35}"/>
              </a:ext>
            </a:extLst>
          </p:cNvPr>
          <p:cNvCxnSpPr>
            <a:cxnSpLocks/>
          </p:cNvCxnSpPr>
          <p:nvPr/>
        </p:nvCxnSpPr>
        <p:spPr>
          <a:xfrm>
            <a:off x="2949677" y="1135627"/>
            <a:ext cx="0" cy="17845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6B612EB-7A5F-E743-BAB9-CBB28A2A801D}"/>
              </a:ext>
            </a:extLst>
          </p:cNvPr>
          <p:cNvSpPr txBox="1"/>
          <p:nvPr/>
        </p:nvSpPr>
        <p:spPr>
          <a:xfrm>
            <a:off x="3008671" y="1474839"/>
            <a:ext cx="106188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Bd inhibition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37DB3F-0CC2-194E-B9FE-BF650DD3F9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024"/>
          <a:stretch/>
        </p:blipFill>
        <p:spPr>
          <a:xfrm>
            <a:off x="126547" y="4144298"/>
            <a:ext cx="2604406" cy="271370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2D3B4CE-A665-5F43-BEB8-B576F0F09535}"/>
              </a:ext>
            </a:extLst>
          </p:cNvPr>
          <p:cNvCxnSpPr>
            <a:cxnSpLocks/>
          </p:cNvCxnSpPr>
          <p:nvPr/>
        </p:nvCxnSpPr>
        <p:spPr>
          <a:xfrm flipV="1">
            <a:off x="2949677" y="4395019"/>
            <a:ext cx="0" cy="36871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3C0D24-282D-7042-81DB-BB98511B987D}"/>
              </a:ext>
            </a:extLst>
          </p:cNvPr>
          <p:cNvSpPr txBox="1"/>
          <p:nvPr/>
        </p:nvSpPr>
        <p:spPr>
          <a:xfrm>
            <a:off x="3008671" y="4579374"/>
            <a:ext cx="106188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Bd promotion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F00C02F-2007-024D-9886-5DDDCE9BBB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866"/>
          <a:stretch/>
        </p:blipFill>
        <p:spPr>
          <a:xfrm>
            <a:off x="4744817" y="793579"/>
            <a:ext cx="2968581" cy="29810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2D50C89-6814-2645-8A13-99E8A5F08C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700"/>
          <a:stretch/>
        </p:blipFill>
        <p:spPr>
          <a:xfrm>
            <a:off x="4771063" y="3803955"/>
            <a:ext cx="2942335" cy="305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A87E5A1-43CE-5C44-8927-7CDCFF78DC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6522" y="818964"/>
            <a:ext cx="3337350" cy="292018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9FFBF30-54B6-6D40-9D72-BFC4AB4EC802}"/>
              </a:ext>
            </a:extLst>
          </p:cNvPr>
          <p:cNvSpPr/>
          <p:nvPr/>
        </p:nvSpPr>
        <p:spPr>
          <a:xfrm>
            <a:off x="462455" y="2659117"/>
            <a:ext cx="367862" cy="38888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91291F-3226-6843-8628-BD37AECAB822}"/>
              </a:ext>
            </a:extLst>
          </p:cNvPr>
          <p:cNvSpPr/>
          <p:nvPr/>
        </p:nvSpPr>
        <p:spPr>
          <a:xfrm>
            <a:off x="483475" y="6029496"/>
            <a:ext cx="367862" cy="38888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6FBD68-70AC-9642-8C65-F900C4104FE8}"/>
              </a:ext>
            </a:extLst>
          </p:cNvPr>
          <p:cNvSpPr/>
          <p:nvPr/>
        </p:nvSpPr>
        <p:spPr>
          <a:xfrm>
            <a:off x="1060888" y="4144298"/>
            <a:ext cx="367862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B55A8F-18FF-8A46-A200-8F67A9C6D700}"/>
              </a:ext>
            </a:extLst>
          </p:cNvPr>
          <p:cNvSpPr/>
          <p:nvPr/>
        </p:nvSpPr>
        <p:spPr>
          <a:xfrm>
            <a:off x="5875283" y="5330977"/>
            <a:ext cx="982716" cy="9752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C73D71-DB5A-114C-AE27-BE9E2D808EC8}"/>
              </a:ext>
            </a:extLst>
          </p:cNvPr>
          <p:cNvSpPr/>
          <p:nvPr/>
        </p:nvSpPr>
        <p:spPr>
          <a:xfrm>
            <a:off x="5782402" y="2276932"/>
            <a:ext cx="982716" cy="9752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8A3C2F-D5BC-B046-985B-294A867B5E52}"/>
              </a:ext>
            </a:extLst>
          </p:cNvPr>
          <p:cNvSpPr/>
          <p:nvPr/>
        </p:nvSpPr>
        <p:spPr>
          <a:xfrm>
            <a:off x="9756259" y="2920181"/>
            <a:ext cx="444760" cy="3395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490D205-FA8C-0644-8B36-EA9E821BAD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6322" y="3764529"/>
            <a:ext cx="3406899" cy="298103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D2FF91C-BD68-794B-BB7B-58AD6E1837FF}"/>
              </a:ext>
            </a:extLst>
          </p:cNvPr>
          <p:cNvSpPr/>
          <p:nvPr/>
        </p:nvSpPr>
        <p:spPr>
          <a:xfrm>
            <a:off x="9753508" y="5648823"/>
            <a:ext cx="444760" cy="57824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283216-CFFC-874E-A843-2967B11C3E79}"/>
              </a:ext>
            </a:extLst>
          </p:cNvPr>
          <p:cNvSpPr txBox="1"/>
          <p:nvPr/>
        </p:nvSpPr>
        <p:spPr>
          <a:xfrm>
            <a:off x="1645647" y="6493627"/>
            <a:ext cx="780863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endParaRPr lang="en-US" sz="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1AF83E-E81E-9F44-A63B-F7672F8F805F}"/>
              </a:ext>
            </a:extLst>
          </p:cNvPr>
          <p:cNvSpPr txBox="1"/>
          <p:nvPr/>
        </p:nvSpPr>
        <p:spPr>
          <a:xfrm>
            <a:off x="896512" y="6484483"/>
            <a:ext cx="84511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r>
              <a:rPr lang="en-US" sz="600" dirty="0"/>
              <a:t> and </a:t>
            </a:r>
            <a:r>
              <a:rPr lang="en-US" sz="600" dirty="0" err="1"/>
              <a:t>Chryseobacterium</a:t>
            </a:r>
            <a:endParaRPr lang="en-US" sz="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949848-E68E-E643-9EE4-943DDE4A44C9}"/>
              </a:ext>
            </a:extLst>
          </p:cNvPr>
          <p:cNvSpPr txBox="1"/>
          <p:nvPr/>
        </p:nvSpPr>
        <p:spPr>
          <a:xfrm>
            <a:off x="211627" y="6487464"/>
            <a:ext cx="773945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Chryseobacterium</a:t>
            </a:r>
            <a:endParaRPr lang="en-US" sz="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72D96A-4BCF-5345-A998-BF87573EC3CC}"/>
              </a:ext>
            </a:extLst>
          </p:cNvPr>
          <p:cNvSpPr txBox="1"/>
          <p:nvPr/>
        </p:nvSpPr>
        <p:spPr>
          <a:xfrm>
            <a:off x="2278406" y="6487464"/>
            <a:ext cx="547057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Live Bd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369E42-6FCF-1F4C-A6E5-766CB9DC402D}"/>
              </a:ext>
            </a:extLst>
          </p:cNvPr>
          <p:cNvSpPr txBox="1"/>
          <p:nvPr/>
        </p:nvSpPr>
        <p:spPr>
          <a:xfrm>
            <a:off x="2235966" y="3081884"/>
            <a:ext cx="547057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Live Bd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94DA8C-F928-F845-9C1B-3BAB9FDCA485}"/>
              </a:ext>
            </a:extLst>
          </p:cNvPr>
          <p:cNvSpPr txBox="1"/>
          <p:nvPr/>
        </p:nvSpPr>
        <p:spPr>
          <a:xfrm>
            <a:off x="1566632" y="3088047"/>
            <a:ext cx="66347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 err="1"/>
              <a:t>Microbacterium</a:t>
            </a:r>
            <a:endParaRPr lang="en-US" sz="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3DDB39-4EBE-8449-B52C-44EE31187550}"/>
              </a:ext>
            </a:extLst>
          </p:cNvPr>
          <p:cNvSpPr txBox="1"/>
          <p:nvPr/>
        </p:nvSpPr>
        <p:spPr>
          <a:xfrm>
            <a:off x="883002" y="3090020"/>
            <a:ext cx="66346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Pseudomonas and </a:t>
            </a:r>
            <a:r>
              <a:rPr lang="en-US" sz="500" dirty="0" err="1"/>
              <a:t>Microbacterium</a:t>
            </a:r>
            <a:endParaRPr lang="en-US" sz="5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862A37-D649-0148-8954-A85F8A4EBAAF}"/>
              </a:ext>
            </a:extLst>
          </p:cNvPr>
          <p:cNvSpPr txBox="1"/>
          <p:nvPr/>
        </p:nvSpPr>
        <p:spPr>
          <a:xfrm>
            <a:off x="313025" y="3080024"/>
            <a:ext cx="593176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Pseudomonas</a:t>
            </a:r>
            <a:endParaRPr lang="en-US" sz="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9F1FE5-C43D-BD4A-B563-2237CD46BFE5}"/>
              </a:ext>
            </a:extLst>
          </p:cNvPr>
          <p:cNvSpPr txBox="1"/>
          <p:nvPr/>
        </p:nvSpPr>
        <p:spPr>
          <a:xfrm>
            <a:off x="4960883" y="3300542"/>
            <a:ext cx="914400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endParaRPr lang="en-US" sz="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9D1998-0A5C-CA46-BF43-83BF48FD6609}"/>
              </a:ext>
            </a:extLst>
          </p:cNvPr>
          <p:cNvSpPr txBox="1"/>
          <p:nvPr/>
        </p:nvSpPr>
        <p:spPr>
          <a:xfrm>
            <a:off x="5606673" y="3300542"/>
            <a:ext cx="7023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r>
              <a:rPr lang="en-US" sz="600" dirty="0"/>
              <a:t> and </a:t>
            </a:r>
            <a:r>
              <a:rPr lang="en-US" sz="600" dirty="0" err="1"/>
              <a:t>Jliv</a:t>
            </a:r>
            <a:r>
              <a:rPr lang="en-US" sz="600" dirty="0"/>
              <a:t> BTP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83683F-9CDC-8548-B2C7-D9AD45CC8D17}"/>
              </a:ext>
            </a:extLst>
          </p:cNvPr>
          <p:cNvSpPr txBox="1"/>
          <p:nvPr/>
        </p:nvSpPr>
        <p:spPr>
          <a:xfrm>
            <a:off x="6389332" y="3315457"/>
            <a:ext cx="565459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BTP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983DAE-C23C-324B-9B4E-024DFC8249B5}"/>
              </a:ext>
            </a:extLst>
          </p:cNvPr>
          <p:cNvSpPr txBox="1"/>
          <p:nvPr/>
        </p:nvSpPr>
        <p:spPr>
          <a:xfrm>
            <a:off x="7008944" y="3300542"/>
            <a:ext cx="722505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Live Bd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746FBB9-E68A-2A42-A5E4-A1F1085320FA}"/>
              </a:ext>
            </a:extLst>
          </p:cNvPr>
          <p:cNvSpPr/>
          <p:nvPr/>
        </p:nvSpPr>
        <p:spPr>
          <a:xfrm>
            <a:off x="5606673" y="3577541"/>
            <a:ext cx="268610" cy="80059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A3AE106-0118-7442-979B-996427A2C816}"/>
              </a:ext>
            </a:extLst>
          </p:cNvPr>
          <p:cNvSpPr/>
          <p:nvPr/>
        </p:nvSpPr>
        <p:spPr>
          <a:xfrm>
            <a:off x="6384370" y="3489432"/>
            <a:ext cx="268610" cy="80059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40E552-9EB7-E040-B12F-EBD27CA63499}"/>
              </a:ext>
            </a:extLst>
          </p:cNvPr>
          <p:cNvSpPr txBox="1"/>
          <p:nvPr/>
        </p:nvSpPr>
        <p:spPr>
          <a:xfrm>
            <a:off x="5183097" y="6358611"/>
            <a:ext cx="405525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10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D769B1-5210-A745-A5E3-4C82E830D30E}"/>
              </a:ext>
            </a:extLst>
          </p:cNvPr>
          <p:cNvSpPr txBox="1"/>
          <p:nvPr/>
        </p:nvSpPr>
        <p:spPr>
          <a:xfrm>
            <a:off x="5795917" y="6343696"/>
            <a:ext cx="56545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10 and </a:t>
            </a:r>
            <a:r>
              <a:rPr lang="en-US" sz="600" dirty="0" err="1"/>
              <a:t>Jliv</a:t>
            </a:r>
            <a:r>
              <a:rPr lang="en-US" sz="600" dirty="0"/>
              <a:t> BTP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90FD6F-F14A-2246-A4CF-264532BF5FEC}"/>
              </a:ext>
            </a:extLst>
          </p:cNvPr>
          <p:cNvSpPr txBox="1"/>
          <p:nvPr/>
        </p:nvSpPr>
        <p:spPr>
          <a:xfrm>
            <a:off x="6518675" y="6367422"/>
            <a:ext cx="565459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BTP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91AAFA-56F4-DB43-8F48-0BF8560241D1}"/>
              </a:ext>
            </a:extLst>
          </p:cNvPr>
          <p:cNvSpPr txBox="1"/>
          <p:nvPr/>
        </p:nvSpPr>
        <p:spPr>
          <a:xfrm>
            <a:off x="7063097" y="6343696"/>
            <a:ext cx="722505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Live Bd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A0D5F5A-2E75-0A46-8E57-5E41B59B6666}"/>
              </a:ext>
            </a:extLst>
          </p:cNvPr>
          <p:cNvSpPr/>
          <p:nvPr/>
        </p:nvSpPr>
        <p:spPr>
          <a:xfrm>
            <a:off x="5090145" y="6536040"/>
            <a:ext cx="268610" cy="80059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D9607CA-647C-AD48-B2B1-FCFFF5F1A3CB}"/>
              </a:ext>
            </a:extLst>
          </p:cNvPr>
          <p:cNvSpPr/>
          <p:nvPr/>
        </p:nvSpPr>
        <p:spPr>
          <a:xfrm>
            <a:off x="5638618" y="6612645"/>
            <a:ext cx="353705" cy="132921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901075-AD30-7848-8783-6F30E1B36D44}"/>
              </a:ext>
            </a:extLst>
          </p:cNvPr>
          <p:cNvSpPr/>
          <p:nvPr/>
        </p:nvSpPr>
        <p:spPr>
          <a:xfrm>
            <a:off x="6424221" y="6528362"/>
            <a:ext cx="268610" cy="80059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06A6A07-97FF-0340-8D2E-831525FC0483}"/>
              </a:ext>
            </a:extLst>
          </p:cNvPr>
          <p:cNvSpPr txBox="1"/>
          <p:nvPr/>
        </p:nvSpPr>
        <p:spPr>
          <a:xfrm>
            <a:off x="8999194" y="6308961"/>
            <a:ext cx="914400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endParaRPr lang="en-US" sz="6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AC9240-8C56-D144-AA53-8E2BEA937EDF}"/>
              </a:ext>
            </a:extLst>
          </p:cNvPr>
          <p:cNvSpPr txBox="1"/>
          <p:nvPr/>
        </p:nvSpPr>
        <p:spPr>
          <a:xfrm>
            <a:off x="9644984" y="6308961"/>
            <a:ext cx="7023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r>
              <a:rPr lang="en-US" sz="600" dirty="0"/>
              <a:t> and </a:t>
            </a:r>
            <a:r>
              <a:rPr lang="en-US" sz="600" dirty="0" err="1"/>
              <a:t>Jliv</a:t>
            </a:r>
            <a:r>
              <a:rPr lang="en-US" sz="600" dirty="0"/>
              <a:t> 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2157E8-4028-7E46-A71B-2FBA4CF0E9C0}"/>
              </a:ext>
            </a:extLst>
          </p:cNvPr>
          <p:cNvSpPr txBox="1"/>
          <p:nvPr/>
        </p:nvSpPr>
        <p:spPr>
          <a:xfrm>
            <a:off x="10427643" y="6323876"/>
            <a:ext cx="565459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B506CE-064A-4C4D-97E9-B2F47EB009D3}"/>
              </a:ext>
            </a:extLst>
          </p:cNvPr>
          <p:cNvSpPr txBox="1"/>
          <p:nvPr/>
        </p:nvSpPr>
        <p:spPr>
          <a:xfrm>
            <a:off x="11047255" y="6308961"/>
            <a:ext cx="722505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Live Bd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6D11276-FB02-2340-9A27-628FEB743F50}"/>
              </a:ext>
            </a:extLst>
          </p:cNvPr>
          <p:cNvSpPr/>
          <p:nvPr/>
        </p:nvSpPr>
        <p:spPr>
          <a:xfrm>
            <a:off x="9644984" y="6585960"/>
            <a:ext cx="268610" cy="80059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6C953E-C449-3B40-9A15-8E7D0EC84E85}"/>
              </a:ext>
            </a:extLst>
          </p:cNvPr>
          <p:cNvSpPr/>
          <p:nvPr/>
        </p:nvSpPr>
        <p:spPr>
          <a:xfrm>
            <a:off x="10422681" y="6497851"/>
            <a:ext cx="268610" cy="80059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2D84DBE-67A9-9B43-A0F5-21F388350860}"/>
              </a:ext>
            </a:extLst>
          </p:cNvPr>
          <p:cNvSpPr txBox="1"/>
          <p:nvPr/>
        </p:nvSpPr>
        <p:spPr>
          <a:xfrm>
            <a:off x="8999194" y="3352051"/>
            <a:ext cx="914400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Pseudomonas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D53AA8A-5D41-934B-88ED-911E51B6EF0D}"/>
              </a:ext>
            </a:extLst>
          </p:cNvPr>
          <p:cNvSpPr txBox="1"/>
          <p:nvPr/>
        </p:nvSpPr>
        <p:spPr>
          <a:xfrm>
            <a:off x="9644984" y="3352051"/>
            <a:ext cx="7023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Pseudomonas and </a:t>
            </a:r>
            <a:r>
              <a:rPr lang="en-US" sz="600" dirty="0" err="1"/>
              <a:t>Jliv</a:t>
            </a:r>
            <a:r>
              <a:rPr lang="en-US" sz="600" dirty="0"/>
              <a:t> 10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3FA138-D78B-084B-B30D-740D47ABFCC9}"/>
              </a:ext>
            </a:extLst>
          </p:cNvPr>
          <p:cNvSpPr txBox="1"/>
          <p:nvPr/>
        </p:nvSpPr>
        <p:spPr>
          <a:xfrm>
            <a:off x="10427643" y="3366966"/>
            <a:ext cx="565459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10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EB45DA9-D627-7B41-A297-3AF2E8940A82}"/>
              </a:ext>
            </a:extLst>
          </p:cNvPr>
          <p:cNvSpPr txBox="1"/>
          <p:nvPr/>
        </p:nvSpPr>
        <p:spPr>
          <a:xfrm>
            <a:off x="11047255" y="3352051"/>
            <a:ext cx="722505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Live Bd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F05E4EA-80B1-1C43-888A-1C1644008966}"/>
              </a:ext>
            </a:extLst>
          </p:cNvPr>
          <p:cNvSpPr/>
          <p:nvPr/>
        </p:nvSpPr>
        <p:spPr>
          <a:xfrm>
            <a:off x="9644984" y="3629050"/>
            <a:ext cx="268610" cy="80059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A6298E-D8C5-D04E-B6B2-9A2498662764}"/>
              </a:ext>
            </a:extLst>
          </p:cNvPr>
          <p:cNvSpPr/>
          <p:nvPr/>
        </p:nvSpPr>
        <p:spPr>
          <a:xfrm>
            <a:off x="10422681" y="3540941"/>
            <a:ext cx="268610" cy="80059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97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4B753D-F21D-2F4C-9036-C9DEEACE6399}"/>
              </a:ext>
            </a:extLst>
          </p:cNvPr>
          <p:cNvSpPr txBox="1"/>
          <p:nvPr/>
        </p:nvSpPr>
        <p:spPr>
          <a:xfrm>
            <a:off x="243840" y="42593"/>
            <a:ext cx="2296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Increased growth rate together than alone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4B59F-7693-C746-8676-BA89751F3A11}"/>
              </a:ext>
            </a:extLst>
          </p:cNvPr>
          <p:cNvSpPr txBox="1"/>
          <p:nvPr/>
        </p:nvSpPr>
        <p:spPr>
          <a:xfrm>
            <a:off x="4287520" y="20320"/>
            <a:ext cx="32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microbe negatively effects other microbe’s growth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4A0D7-A082-9B49-8296-84893C5D1C19}"/>
              </a:ext>
            </a:extLst>
          </p:cNvPr>
          <p:cNvSpPr txBox="1"/>
          <p:nvPr/>
        </p:nvSpPr>
        <p:spPr>
          <a:xfrm>
            <a:off x="8371840" y="0"/>
            <a:ext cx="357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microbe negatively effects other microbe’s carrying capacity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F90A17-762D-0E40-85A5-04278806E4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796"/>
          <a:stretch/>
        </p:blipFill>
        <p:spPr>
          <a:xfrm>
            <a:off x="0" y="688924"/>
            <a:ext cx="3009494" cy="30905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A8981-268C-D341-839A-8C08AD217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96"/>
          <a:stretch/>
        </p:blipFill>
        <p:spPr>
          <a:xfrm>
            <a:off x="20320" y="3779520"/>
            <a:ext cx="2997695" cy="3078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9F1699-0984-834C-83B1-F3479C3F2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796"/>
          <a:stretch/>
        </p:blipFill>
        <p:spPr>
          <a:xfrm>
            <a:off x="4287520" y="688924"/>
            <a:ext cx="3009494" cy="30905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9EAD2A-37ED-7F44-A519-73CF0BCCF3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131"/>
          <a:stretch/>
        </p:blipFill>
        <p:spPr>
          <a:xfrm>
            <a:off x="4299319" y="3801793"/>
            <a:ext cx="2997695" cy="30905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1A8EB4-D4C6-1243-A66D-6F354CA91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3974" y="695262"/>
            <a:ext cx="3518264" cy="30784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6353AB-E94D-9A4D-89CF-87D9AE4D9E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7763" y="3813908"/>
            <a:ext cx="3518264" cy="30784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A0433B9-642A-E347-9B6B-3ACF7841A0C2}"/>
              </a:ext>
            </a:extLst>
          </p:cNvPr>
          <p:cNvSpPr txBox="1"/>
          <p:nvPr/>
        </p:nvSpPr>
        <p:spPr>
          <a:xfrm>
            <a:off x="364055" y="3493294"/>
            <a:ext cx="77180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Chryseobacterium</a:t>
            </a:r>
            <a:endParaRPr lang="en-US" sz="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FA056A-AD87-F945-96E2-943392CBF31C}"/>
              </a:ext>
            </a:extLst>
          </p:cNvPr>
          <p:cNvSpPr txBox="1"/>
          <p:nvPr/>
        </p:nvSpPr>
        <p:spPr>
          <a:xfrm>
            <a:off x="1253565" y="3496744"/>
            <a:ext cx="77180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Chryseobacterium</a:t>
            </a:r>
            <a:r>
              <a:rPr lang="en-US" sz="600" dirty="0"/>
              <a:t> and Pseudomonas</a:t>
            </a:r>
            <a:endParaRPr lang="en-US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1C534A-A1D6-6B41-9630-8599B429BC12}"/>
              </a:ext>
            </a:extLst>
          </p:cNvPr>
          <p:cNvSpPr txBox="1"/>
          <p:nvPr/>
        </p:nvSpPr>
        <p:spPr>
          <a:xfrm>
            <a:off x="2131529" y="3493294"/>
            <a:ext cx="77180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Pseudomonas</a:t>
            </a:r>
            <a:endParaRPr lang="en-US" sz="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9EA935-F933-7640-ABAD-28DC502E957C}"/>
              </a:ext>
            </a:extLst>
          </p:cNvPr>
          <p:cNvSpPr txBox="1"/>
          <p:nvPr/>
        </p:nvSpPr>
        <p:spPr>
          <a:xfrm>
            <a:off x="481764" y="6534958"/>
            <a:ext cx="77180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Microbacterium</a:t>
            </a:r>
            <a:endParaRPr lang="en-US" sz="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3875AD-C694-A24D-841F-98B2BE7F1B40}"/>
              </a:ext>
            </a:extLst>
          </p:cNvPr>
          <p:cNvSpPr txBox="1"/>
          <p:nvPr/>
        </p:nvSpPr>
        <p:spPr>
          <a:xfrm>
            <a:off x="1371274" y="6538408"/>
            <a:ext cx="77180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Microbacterium</a:t>
            </a:r>
            <a:r>
              <a:rPr lang="en-US" sz="600" dirty="0"/>
              <a:t> and </a:t>
            </a:r>
            <a:r>
              <a:rPr lang="en-US" sz="600" dirty="0" err="1"/>
              <a:t>Jliv</a:t>
            </a:r>
            <a:r>
              <a:rPr lang="en-US" sz="600" dirty="0"/>
              <a:t> 10</a:t>
            </a:r>
            <a:endParaRPr lang="en-US" sz="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25A1E8-453A-5248-9B87-0632981EABCE}"/>
              </a:ext>
            </a:extLst>
          </p:cNvPr>
          <p:cNvSpPr txBox="1"/>
          <p:nvPr/>
        </p:nvSpPr>
        <p:spPr>
          <a:xfrm>
            <a:off x="2266314" y="6534958"/>
            <a:ext cx="354830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Jliv10</a:t>
            </a:r>
            <a:endParaRPr lang="en-US" sz="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25349-C12B-6347-B9EE-12C5E68147CD}"/>
              </a:ext>
            </a:extLst>
          </p:cNvPr>
          <p:cNvSpPr txBox="1"/>
          <p:nvPr/>
        </p:nvSpPr>
        <p:spPr>
          <a:xfrm>
            <a:off x="4718424" y="3397511"/>
            <a:ext cx="77180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endParaRPr lang="en-US" sz="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DCD01B-6D19-AC4A-AA09-39C2B0F3D772}"/>
              </a:ext>
            </a:extLst>
          </p:cNvPr>
          <p:cNvSpPr txBox="1"/>
          <p:nvPr/>
        </p:nvSpPr>
        <p:spPr>
          <a:xfrm>
            <a:off x="5607934" y="3400961"/>
            <a:ext cx="77180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r>
              <a:rPr lang="en-US" sz="600" dirty="0"/>
              <a:t> and </a:t>
            </a:r>
            <a:r>
              <a:rPr lang="en-US" sz="600" dirty="0" err="1"/>
              <a:t>Jliv</a:t>
            </a:r>
            <a:r>
              <a:rPr lang="en-US" sz="600" dirty="0"/>
              <a:t> BTP</a:t>
            </a:r>
            <a:endParaRPr lang="en-US" sz="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26A053-4E6A-7744-85B3-0C4BFC242221}"/>
              </a:ext>
            </a:extLst>
          </p:cNvPr>
          <p:cNvSpPr txBox="1"/>
          <p:nvPr/>
        </p:nvSpPr>
        <p:spPr>
          <a:xfrm>
            <a:off x="6545104" y="3394597"/>
            <a:ext cx="429252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BTP</a:t>
            </a:r>
            <a:endParaRPr lang="en-US" sz="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CA5382-B92E-0943-9E43-D04DFCA7275D}"/>
              </a:ext>
            </a:extLst>
          </p:cNvPr>
          <p:cNvSpPr txBox="1"/>
          <p:nvPr/>
        </p:nvSpPr>
        <p:spPr>
          <a:xfrm>
            <a:off x="4718424" y="6513526"/>
            <a:ext cx="77180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Microbacterium</a:t>
            </a:r>
            <a:endParaRPr lang="en-US" sz="7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83003C-EEB3-DC42-9B82-F9FBF1513A78}"/>
              </a:ext>
            </a:extLst>
          </p:cNvPr>
          <p:cNvSpPr txBox="1"/>
          <p:nvPr/>
        </p:nvSpPr>
        <p:spPr>
          <a:xfrm>
            <a:off x="5607934" y="6516976"/>
            <a:ext cx="77180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Microbacterium</a:t>
            </a:r>
            <a:r>
              <a:rPr lang="en-US" sz="600" dirty="0"/>
              <a:t> and </a:t>
            </a:r>
            <a:r>
              <a:rPr lang="en-US" sz="600" dirty="0" err="1"/>
              <a:t>Jliv</a:t>
            </a:r>
            <a:r>
              <a:rPr lang="en-US" sz="600" dirty="0"/>
              <a:t> BTP</a:t>
            </a:r>
            <a:endParaRPr lang="en-US" sz="7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FD4A70-845E-9542-826F-7F8554E8174F}"/>
              </a:ext>
            </a:extLst>
          </p:cNvPr>
          <p:cNvSpPr txBox="1"/>
          <p:nvPr/>
        </p:nvSpPr>
        <p:spPr>
          <a:xfrm>
            <a:off x="6502974" y="6513526"/>
            <a:ext cx="432586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BTP</a:t>
            </a:r>
            <a:endParaRPr lang="en-US" sz="7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96105-313B-5947-99CE-B33793D3CB40}"/>
              </a:ext>
            </a:extLst>
          </p:cNvPr>
          <p:cNvSpPr txBox="1"/>
          <p:nvPr/>
        </p:nvSpPr>
        <p:spPr>
          <a:xfrm>
            <a:off x="8817927" y="3431914"/>
            <a:ext cx="77180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endParaRPr lang="en-US" sz="7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D50376-CBA1-DF43-AB3A-1D5888884849}"/>
              </a:ext>
            </a:extLst>
          </p:cNvPr>
          <p:cNvSpPr txBox="1"/>
          <p:nvPr/>
        </p:nvSpPr>
        <p:spPr>
          <a:xfrm>
            <a:off x="9707437" y="3435364"/>
            <a:ext cx="77180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r>
              <a:rPr lang="en-US" sz="600" dirty="0"/>
              <a:t> and </a:t>
            </a:r>
            <a:r>
              <a:rPr lang="en-US" sz="600" dirty="0" err="1"/>
              <a:t>Jliv</a:t>
            </a:r>
            <a:r>
              <a:rPr lang="en-US" sz="600" dirty="0"/>
              <a:t> 10</a:t>
            </a:r>
            <a:endParaRPr lang="en-US" sz="7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A4648A-EDEE-974C-A27C-A429FBE26E5C}"/>
              </a:ext>
            </a:extLst>
          </p:cNvPr>
          <p:cNvSpPr txBox="1"/>
          <p:nvPr/>
        </p:nvSpPr>
        <p:spPr>
          <a:xfrm>
            <a:off x="10644607" y="3429000"/>
            <a:ext cx="429252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10</a:t>
            </a:r>
            <a:endParaRPr lang="en-US" sz="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D4B73-ED2C-C14F-953A-2C818587A40F}"/>
              </a:ext>
            </a:extLst>
          </p:cNvPr>
          <p:cNvSpPr txBox="1"/>
          <p:nvPr/>
        </p:nvSpPr>
        <p:spPr>
          <a:xfrm>
            <a:off x="8927436" y="6507481"/>
            <a:ext cx="429253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10</a:t>
            </a:r>
            <a:endParaRPr lang="en-US" sz="7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F80234-4077-6D4A-9889-316E9243397C}"/>
              </a:ext>
            </a:extLst>
          </p:cNvPr>
          <p:cNvSpPr txBox="1"/>
          <p:nvPr/>
        </p:nvSpPr>
        <p:spPr>
          <a:xfrm>
            <a:off x="9707437" y="6512244"/>
            <a:ext cx="77180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10 and </a:t>
            </a:r>
            <a:r>
              <a:rPr lang="en-US" sz="600" dirty="0" err="1"/>
              <a:t>Jliv</a:t>
            </a:r>
            <a:r>
              <a:rPr lang="en-US" sz="600" dirty="0"/>
              <a:t> BTP</a:t>
            </a:r>
            <a:endParaRPr lang="en-US" sz="7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44D026-F952-4446-A477-5D7F168AEC2B}"/>
              </a:ext>
            </a:extLst>
          </p:cNvPr>
          <p:cNvSpPr txBox="1"/>
          <p:nvPr/>
        </p:nvSpPr>
        <p:spPr>
          <a:xfrm>
            <a:off x="10644607" y="6505880"/>
            <a:ext cx="429252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BTP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87557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12E4B-806B-2846-A0E5-932B904E3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527"/>
          <a:stretch/>
        </p:blipFill>
        <p:spPr>
          <a:xfrm>
            <a:off x="179017" y="0"/>
            <a:ext cx="2143372" cy="2274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368344-B788-8F4E-A15E-A3C6755E4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44" y="2353131"/>
            <a:ext cx="2459132" cy="2151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F60CF1-0AFE-B948-8EB5-542274A142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901"/>
          <a:stretch/>
        </p:blipFill>
        <p:spPr>
          <a:xfrm>
            <a:off x="180744" y="4583963"/>
            <a:ext cx="2159665" cy="22740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513F8A-C6D8-594C-96DB-40D69C777CBE}"/>
              </a:ext>
            </a:extLst>
          </p:cNvPr>
          <p:cNvSpPr txBox="1"/>
          <p:nvPr/>
        </p:nvSpPr>
        <p:spPr>
          <a:xfrm>
            <a:off x="0" y="0"/>
            <a:ext cx="228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5C070-6B50-164B-B4C3-7917E0E42C9C}"/>
              </a:ext>
            </a:extLst>
          </p:cNvPr>
          <p:cNvSpPr txBox="1"/>
          <p:nvPr/>
        </p:nvSpPr>
        <p:spPr>
          <a:xfrm>
            <a:off x="0" y="2353131"/>
            <a:ext cx="228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11DCB0-79EE-5F46-9334-1E6EA05893F7}"/>
              </a:ext>
            </a:extLst>
          </p:cNvPr>
          <p:cNvSpPr txBox="1"/>
          <p:nvPr/>
        </p:nvSpPr>
        <p:spPr>
          <a:xfrm>
            <a:off x="-9525" y="4583963"/>
            <a:ext cx="228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31F5EF-7DFD-BB4A-A848-3014272F0B06}"/>
              </a:ext>
            </a:extLst>
          </p:cNvPr>
          <p:cNvSpPr txBox="1"/>
          <p:nvPr/>
        </p:nvSpPr>
        <p:spPr>
          <a:xfrm>
            <a:off x="1676400" y="65960"/>
            <a:ext cx="542925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Additive</a:t>
            </a:r>
            <a:endParaRPr lang="en-US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715CCC-99EB-6A4B-AAA9-286753F2DA3B}"/>
              </a:ext>
            </a:extLst>
          </p:cNvPr>
          <p:cNvSpPr txBox="1"/>
          <p:nvPr/>
        </p:nvSpPr>
        <p:spPr>
          <a:xfrm>
            <a:off x="1524000" y="4659448"/>
            <a:ext cx="704850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Antagonistic</a:t>
            </a:r>
            <a:endParaRPr lang="en-US" sz="1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2EDD61-C76C-FA4D-BC71-EE778E7A8803}"/>
              </a:ext>
            </a:extLst>
          </p:cNvPr>
          <p:cNvSpPr txBox="1"/>
          <p:nvPr/>
        </p:nvSpPr>
        <p:spPr>
          <a:xfrm>
            <a:off x="1410310" y="2422795"/>
            <a:ext cx="704850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Antagonistic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51634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878A3-3A02-C74E-B5EE-D84889EC7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9B851F-0F0C-7042-8B01-E5307261B486}"/>
              </a:ext>
            </a:extLst>
          </p:cNvPr>
          <p:cNvSpPr txBox="1"/>
          <p:nvPr/>
        </p:nvSpPr>
        <p:spPr>
          <a:xfrm>
            <a:off x="6300061" y="4149764"/>
            <a:ext cx="362111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Additive</a:t>
            </a:r>
            <a:endParaRPr 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011B28-C37B-294B-940D-4737B2FA1ACC}"/>
              </a:ext>
            </a:extLst>
          </p:cNvPr>
          <p:cNvSpPr txBox="1"/>
          <p:nvPr/>
        </p:nvSpPr>
        <p:spPr>
          <a:xfrm>
            <a:off x="4521600" y="32394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003EC-43C7-5E45-BD5B-2AAE2404A38B}"/>
              </a:ext>
            </a:extLst>
          </p:cNvPr>
          <p:cNvSpPr txBox="1"/>
          <p:nvPr/>
        </p:nvSpPr>
        <p:spPr>
          <a:xfrm>
            <a:off x="6239012" y="37188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F8CF8D-D1CE-C242-80F3-A99EC5A9EB60}"/>
              </a:ext>
            </a:extLst>
          </p:cNvPr>
          <p:cNvSpPr txBox="1"/>
          <p:nvPr/>
        </p:nvSpPr>
        <p:spPr>
          <a:xfrm>
            <a:off x="7961984" y="36270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9DB38F-4695-314F-AFC7-31E9FF7E516C}"/>
              </a:ext>
            </a:extLst>
          </p:cNvPr>
          <p:cNvSpPr txBox="1"/>
          <p:nvPr/>
        </p:nvSpPr>
        <p:spPr>
          <a:xfrm>
            <a:off x="4521600" y="1408794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9E38A-EB3E-EB43-AC98-7CE47F658A78}"/>
              </a:ext>
            </a:extLst>
          </p:cNvPr>
          <p:cNvSpPr txBox="1"/>
          <p:nvPr/>
        </p:nvSpPr>
        <p:spPr>
          <a:xfrm>
            <a:off x="6239012" y="1408794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4110A-5A91-654C-9DBF-858648B0150E}"/>
              </a:ext>
            </a:extLst>
          </p:cNvPr>
          <p:cNvSpPr txBox="1"/>
          <p:nvPr/>
        </p:nvSpPr>
        <p:spPr>
          <a:xfrm>
            <a:off x="7961984" y="1406538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2E34AF-9E7D-304E-AF27-BC3460849402}"/>
              </a:ext>
            </a:extLst>
          </p:cNvPr>
          <p:cNvSpPr txBox="1"/>
          <p:nvPr/>
        </p:nvSpPr>
        <p:spPr>
          <a:xfrm>
            <a:off x="4521600" y="2785194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F50D25-4427-1045-B8AE-F3CCBA8939B9}"/>
              </a:ext>
            </a:extLst>
          </p:cNvPr>
          <p:cNvSpPr txBox="1"/>
          <p:nvPr/>
        </p:nvSpPr>
        <p:spPr>
          <a:xfrm>
            <a:off x="6239012" y="2785194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095E98-47BC-C144-B62D-64C54D92579D}"/>
              </a:ext>
            </a:extLst>
          </p:cNvPr>
          <p:cNvSpPr txBox="1"/>
          <p:nvPr/>
        </p:nvSpPr>
        <p:spPr>
          <a:xfrm>
            <a:off x="7961984" y="2791476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BB992-F784-4D45-8A05-CDD06AD824E3}"/>
              </a:ext>
            </a:extLst>
          </p:cNvPr>
          <p:cNvSpPr txBox="1"/>
          <p:nvPr/>
        </p:nvSpPr>
        <p:spPr>
          <a:xfrm>
            <a:off x="4521600" y="4151246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72117D-B479-3741-BFFF-0B3AE5CF24EF}"/>
              </a:ext>
            </a:extLst>
          </p:cNvPr>
          <p:cNvSpPr txBox="1"/>
          <p:nvPr/>
        </p:nvSpPr>
        <p:spPr>
          <a:xfrm>
            <a:off x="7961984" y="4149764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A9BA87-29D4-C34E-B8E3-FC9169334277}"/>
              </a:ext>
            </a:extLst>
          </p:cNvPr>
          <p:cNvSpPr txBox="1"/>
          <p:nvPr/>
        </p:nvSpPr>
        <p:spPr>
          <a:xfrm>
            <a:off x="4521600" y="5517298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D31C1-2BA1-5048-9FCF-C52A66F2417F}"/>
              </a:ext>
            </a:extLst>
          </p:cNvPr>
          <p:cNvSpPr txBox="1"/>
          <p:nvPr/>
        </p:nvSpPr>
        <p:spPr>
          <a:xfrm>
            <a:off x="6239012" y="5514334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A54D67-D153-144B-962F-62B17B6343EC}"/>
              </a:ext>
            </a:extLst>
          </p:cNvPr>
          <p:cNvSpPr txBox="1"/>
          <p:nvPr/>
        </p:nvSpPr>
        <p:spPr>
          <a:xfrm>
            <a:off x="7956424" y="5515816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573884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017B19D-C944-8445-9FFD-44642F2D6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40"/>
            <a:ext cx="10217426" cy="43788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73B2D8-91B4-BC40-97BE-01DEEAB7098A}"/>
              </a:ext>
            </a:extLst>
          </p:cNvPr>
          <p:cNvSpPr txBox="1"/>
          <p:nvPr/>
        </p:nvSpPr>
        <p:spPr>
          <a:xfrm>
            <a:off x="0" y="0"/>
            <a:ext cx="228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D17D35-3631-9647-BA8A-2FB297B16530}"/>
              </a:ext>
            </a:extLst>
          </p:cNvPr>
          <p:cNvGrpSpPr/>
          <p:nvPr/>
        </p:nvGrpSpPr>
        <p:grpSpPr>
          <a:xfrm>
            <a:off x="3797658" y="4372423"/>
            <a:ext cx="3923160" cy="2299133"/>
            <a:chOff x="8268840" y="2156323"/>
            <a:chExt cx="3923160" cy="22991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FB3FC6-6D55-2F41-8E28-51EC978FF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4820" y="2327148"/>
              <a:ext cx="3547180" cy="212830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9B8EFE-191A-C94C-829E-B56CE2AF55A5}"/>
                </a:ext>
              </a:extLst>
            </p:cNvPr>
            <p:cNvSpPr txBox="1"/>
            <p:nvPr/>
          </p:nvSpPr>
          <p:spPr>
            <a:xfrm>
              <a:off x="8268840" y="2156323"/>
              <a:ext cx="228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D39DF76-F32F-4E49-AC49-A64A95ACB46B}"/>
              </a:ext>
            </a:extLst>
          </p:cNvPr>
          <p:cNvSpPr txBox="1"/>
          <p:nvPr/>
        </p:nvSpPr>
        <p:spPr>
          <a:xfrm>
            <a:off x="7742695" y="4337216"/>
            <a:ext cx="228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6675D47-82C8-B54D-9F5F-5270359506EB}"/>
              </a:ext>
            </a:extLst>
          </p:cNvPr>
          <p:cNvGrpSpPr/>
          <p:nvPr/>
        </p:nvGrpSpPr>
        <p:grpSpPr>
          <a:xfrm>
            <a:off x="-37640" y="4337312"/>
            <a:ext cx="3835298" cy="2401657"/>
            <a:chOff x="8278365" y="-74509"/>
            <a:chExt cx="3835298" cy="240165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6A2499-C964-734B-B3CB-972D75C994B9}"/>
                </a:ext>
              </a:extLst>
            </p:cNvPr>
            <p:cNvSpPr txBox="1"/>
            <p:nvPr/>
          </p:nvSpPr>
          <p:spPr>
            <a:xfrm>
              <a:off x="8278365" y="-74509"/>
              <a:ext cx="228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9C3775C-CFF8-F449-BAD7-0C46A40EA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2943" y="0"/>
              <a:ext cx="3490720" cy="2327148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8BC8075-19B3-EA4C-9C57-D785E4B53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172" y="4460327"/>
            <a:ext cx="3547180" cy="236478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919372-1284-B446-806C-9452BB316983}"/>
              </a:ext>
            </a:extLst>
          </p:cNvPr>
          <p:cNvCxnSpPr/>
          <p:nvPr/>
        </p:nvCxnSpPr>
        <p:spPr>
          <a:xfrm>
            <a:off x="820396" y="3080282"/>
            <a:ext cx="1375873" cy="0"/>
          </a:xfrm>
          <a:prstGeom prst="line">
            <a:avLst/>
          </a:prstGeom>
          <a:ln w="28575">
            <a:solidFill>
              <a:srgbClr val="430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6164981-2699-6B44-90E9-7E8DEED43FAC}"/>
              </a:ext>
            </a:extLst>
          </p:cNvPr>
          <p:cNvCxnSpPr>
            <a:cxnSpLocks/>
          </p:cNvCxnSpPr>
          <p:nvPr/>
        </p:nvCxnSpPr>
        <p:spPr>
          <a:xfrm>
            <a:off x="709301" y="6023360"/>
            <a:ext cx="649480" cy="0"/>
          </a:xfrm>
          <a:prstGeom prst="line">
            <a:avLst/>
          </a:prstGeom>
          <a:ln w="28575">
            <a:solidFill>
              <a:srgbClr val="430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EC670E-E9E7-1C41-8C92-4876C4416763}"/>
              </a:ext>
            </a:extLst>
          </p:cNvPr>
          <p:cNvCxnSpPr>
            <a:cxnSpLocks/>
          </p:cNvCxnSpPr>
          <p:nvPr/>
        </p:nvCxnSpPr>
        <p:spPr>
          <a:xfrm>
            <a:off x="4544938" y="5970661"/>
            <a:ext cx="649480" cy="0"/>
          </a:xfrm>
          <a:prstGeom prst="line">
            <a:avLst/>
          </a:prstGeom>
          <a:ln w="28575">
            <a:solidFill>
              <a:srgbClr val="430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5A4DED-34EB-8845-8B8F-98C1EF796D28}"/>
              </a:ext>
            </a:extLst>
          </p:cNvPr>
          <p:cNvCxnSpPr>
            <a:cxnSpLocks/>
          </p:cNvCxnSpPr>
          <p:nvPr/>
        </p:nvCxnSpPr>
        <p:spPr>
          <a:xfrm>
            <a:off x="8372030" y="6157244"/>
            <a:ext cx="649480" cy="0"/>
          </a:xfrm>
          <a:prstGeom prst="line">
            <a:avLst/>
          </a:prstGeom>
          <a:ln w="28575">
            <a:solidFill>
              <a:srgbClr val="430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D922EE2-869A-634B-B2DA-1097DC239A85}"/>
              </a:ext>
            </a:extLst>
          </p:cNvPr>
          <p:cNvCxnSpPr>
            <a:cxnSpLocks/>
          </p:cNvCxnSpPr>
          <p:nvPr/>
        </p:nvCxnSpPr>
        <p:spPr>
          <a:xfrm>
            <a:off x="3061252" y="1330253"/>
            <a:ext cx="16300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0156DB-E545-E94E-A625-520DF1E08401}"/>
              </a:ext>
            </a:extLst>
          </p:cNvPr>
          <p:cNvCxnSpPr>
            <a:cxnSpLocks/>
          </p:cNvCxnSpPr>
          <p:nvPr/>
        </p:nvCxnSpPr>
        <p:spPr>
          <a:xfrm>
            <a:off x="3061252" y="627888"/>
            <a:ext cx="32004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193BC0E-13C8-5847-B4CB-58036038C0DC}"/>
              </a:ext>
            </a:extLst>
          </p:cNvPr>
          <p:cNvCxnSpPr>
            <a:cxnSpLocks/>
          </p:cNvCxnSpPr>
          <p:nvPr/>
        </p:nvCxnSpPr>
        <p:spPr>
          <a:xfrm>
            <a:off x="3055815" y="284387"/>
            <a:ext cx="46868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983BD6C-B845-5748-844F-734651F53720}"/>
              </a:ext>
            </a:extLst>
          </p:cNvPr>
          <p:cNvSpPr txBox="1"/>
          <p:nvPr/>
        </p:nvSpPr>
        <p:spPr>
          <a:xfrm>
            <a:off x="3656489" y="1040855"/>
            <a:ext cx="40267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/>
              <a:t>n.s</a:t>
            </a:r>
            <a:r>
              <a:rPr lang="en-US" sz="1200" dirty="0"/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123192-0DAA-CE42-AED2-3855BFAF8C85}"/>
              </a:ext>
            </a:extLst>
          </p:cNvPr>
          <p:cNvSpPr txBox="1"/>
          <p:nvPr/>
        </p:nvSpPr>
        <p:spPr>
          <a:xfrm>
            <a:off x="3419059" y="351974"/>
            <a:ext cx="2604052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Significant, combined greater than added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92505B-7B13-FD48-BC9E-A43CF1609F32}"/>
              </a:ext>
            </a:extLst>
          </p:cNvPr>
          <p:cNvSpPr txBox="1"/>
          <p:nvPr/>
        </p:nvSpPr>
        <p:spPr>
          <a:xfrm>
            <a:off x="4026258" y="9663"/>
            <a:ext cx="2604052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Significant, combined less  than added</a:t>
            </a:r>
          </a:p>
        </p:txBody>
      </p:sp>
    </p:spTree>
    <p:extLst>
      <p:ext uri="{BB962C8B-B14F-4D97-AF65-F5344CB8AC3E}">
        <p14:creationId xmlns:p14="http://schemas.microsoft.com/office/powerpoint/2010/main" val="3383863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E2FE78-35AD-5D4D-BD94-B569082D5F39}"/>
              </a:ext>
            </a:extLst>
          </p:cNvPr>
          <p:cNvGrpSpPr/>
          <p:nvPr/>
        </p:nvGrpSpPr>
        <p:grpSpPr>
          <a:xfrm>
            <a:off x="147047" y="0"/>
            <a:ext cx="4209106" cy="4995544"/>
            <a:chOff x="147047" y="0"/>
            <a:chExt cx="4209106" cy="499554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E92FC0C-B474-9545-87D7-504EC6E7EBEE}"/>
                </a:ext>
              </a:extLst>
            </p:cNvPr>
            <p:cNvGrpSpPr/>
            <p:nvPr/>
          </p:nvGrpSpPr>
          <p:grpSpPr>
            <a:xfrm>
              <a:off x="147047" y="0"/>
              <a:ext cx="4209106" cy="4995544"/>
              <a:chOff x="147047" y="0"/>
              <a:chExt cx="4209106" cy="499554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CE17DE7-D7D2-D548-BC87-65F9EDBD34FA}"/>
                  </a:ext>
                </a:extLst>
              </p:cNvPr>
              <p:cNvGrpSpPr/>
              <p:nvPr/>
            </p:nvGrpSpPr>
            <p:grpSpPr>
              <a:xfrm>
                <a:off x="147047" y="0"/>
                <a:ext cx="4209106" cy="3679192"/>
                <a:chOff x="105996" y="517915"/>
                <a:chExt cx="1695386" cy="148194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B3D7BD34-9BE7-5449-AD44-C0F9D560CECE}"/>
                    </a:ext>
                  </a:extLst>
                </p:cNvPr>
                <p:cNvPicPr/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31" b="52062"/>
                <a:stretch/>
              </p:blipFill>
              <p:spPr>
                <a:xfrm>
                  <a:off x="105996" y="517915"/>
                  <a:ext cx="1695386" cy="1481942"/>
                </a:xfrm>
                <a:prstGeom prst="rect">
                  <a:avLst/>
                </a:prstGeom>
              </p:spPr>
            </p:pic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853C2AB-BE8D-1F48-B49E-54E25FAFAC97}"/>
                    </a:ext>
                  </a:extLst>
                </p:cNvPr>
                <p:cNvSpPr/>
                <p:nvPr/>
              </p:nvSpPr>
              <p:spPr>
                <a:xfrm>
                  <a:off x="105996" y="517915"/>
                  <a:ext cx="187302" cy="21060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42BE67-080D-7D4E-9D7D-E5F96667372F}"/>
                  </a:ext>
                </a:extLst>
              </p:cNvPr>
              <p:cNvSpPr txBox="1"/>
              <p:nvPr/>
            </p:nvSpPr>
            <p:spPr>
              <a:xfrm>
                <a:off x="147047" y="3364328"/>
                <a:ext cx="420910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/>
                  <a:t>Facilitation: two isolates aid one another in Bd inhibition. Above is one possible example we tested for in our assays. Red shows inhibition and green shows positive interactions.</a:t>
                </a:r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720FDBD-47F0-B54F-9274-FFA83168C311}"/>
                </a:ext>
              </a:extLst>
            </p:cNvPr>
            <p:cNvCxnSpPr>
              <a:cxnSpLocks/>
            </p:cNvCxnSpPr>
            <p:nvPr/>
          </p:nvCxnSpPr>
          <p:spPr>
            <a:xfrm>
              <a:off x="1584960" y="877824"/>
              <a:ext cx="1341120" cy="0"/>
            </a:xfrm>
            <a:prstGeom prst="straightConnector1">
              <a:avLst/>
            </a:prstGeom>
            <a:ln w="38100">
              <a:solidFill>
                <a:srgbClr val="50793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0C6A4E-573E-B14A-9D96-CAD5732F8059}"/>
                </a:ext>
              </a:extLst>
            </p:cNvPr>
            <p:cNvSpPr/>
            <p:nvPr/>
          </p:nvSpPr>
          <p:spPr>
            <a:xfrm>
              <a:off x="2633472" y="2292096"/>
              <a:ext cx="451104" cy="2926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99494FA-62F6-9845-8823-2CBE88B6A000}"/>
                </a:ext>
              </a:extLst>
            </p:cNvPr>
            <p:cNvCxnSpPr/>
            <p:nvPr/>
          </p:nvCxnSpPr>
          <p:spPr>
            <a:xfrm>
              <a:off x="1414272" y="1194816"/>
              <a:ext cx="1499616" cy="1280160"/>
            </a:xfrm>
            <a:prstGeom prst="line">
              <a:avLst/>
            </a:prstGeom>
            <a:ln w="38100">
              <a:solidFill>
                <a:srgbClr val="BC01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05E1607-8193-CD4A-93A1-5EE6D0B11B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1112" y="2307336"/>
              <a:ext cx="249936" cy="335280"/>
            </a:xfrm>
            <a:prstGeom prst="line">
              <a:avLst/>
            </a:prstGeom>
            <a:ln w="38100">
              <a:solidFill>
                <a:srgbClr val="BC01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5970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AA1E6-6DA5-6A4C-911C-4BC732371112}"/>
              </a:ext>
            </a:extLst>
          </p:cNvPr>
          <p:cNvGrpSpPr/>
          <p:nvPr/>
        </p:nvGrpSpPr>
        <p:grpSpPr>
          <a:xfrm>
            <a:off x="22868" y="0"/>
            <a:ext cx="6073132" cy="4670985"/>
            <a:chOff x="1238638" y="-25435"/>
            <a:chExt cx="6073132" cy="467098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A884EE5-575D-EC49-A9DA-2123360B28F4}"/>
                </a:ext>
              </a:extLst>
            </p:cNvPr>
            <p:cNvGrpSpPr/>
            <p:nvPr/>
          </p:nvGrpSpPr>
          <p:grpSpPr>
            <a:xfrm>
              <a:off x="3626826" y="1251262"/>
              <a:ext cx="3684944" cy="3394288"/>
              <a:chOff x="4127354" y="976431"/>
              <a:chExt cx="2128722" cy="210155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611B43B-D41C-7242-A2D7-6158CF6ACA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77" t="54475" r="24833"/>
              <a:stretch/>
            </p:blipFill>
            <p:spPr>
              <a:xfrm>
                <a:off x="4485736" y="976431"/>
                <a:ext cx="1770340" cy="1635725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FDCFB4-C223-AF4D-8F85-53D0F826C6CE}"/>
                  </a:ext>
                </a:extLst>
              </p:cNvPr>
              <p:cNvSpPr/>
              <p:nvPr/>
            </p:nvSpPr>
            <p:spPr>
              <a:xfrm>
                <a:off x="4321062" y="976431"/>
                <a:ext cx="716764" cy="6625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F9FB3FA-35AB-A944-9EAC-EE3F75A36AE3}"/>
                  </a:ext>
                </a:extLst>
              </p:cNvPr>
              <p:cNvSpPr/>
              <p:nvPr/>
            </p:nvSpPr>
            <p:spPr>
              <a:xfrm>
                <a:off x="4127354" y="2027206"/>
                <a:ext cx="716764" cy="6625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3D914A1-AA4F-3F42-A773-C0E77642FE6E}"/>
                  </a:ext>
                </a:extLst>
              </p:cNvPr>
              <p:cNvSpPr/>
              <p:nvPr/>
            </p:nvSpPr>
            <p:spPr>
              <a:xfrm>
                <a:off x="4257327" y="2415393"/>
                <a:ext cx="716764" cy="6625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156CCB7-0477-9644-B713-EB9C6585C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8913" y="2001328"/>
              <a:ext cx="2712622" cy="143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80B24E-65D8-E84F-9553-5D502F106DCF}"/>
                </a:ext>
              </a:extLst>
            </p:cNvPr>
            <p:cNvCxnSpPr/>
            <p:nvPr/>
          </p:nvCxnSpPr>
          <p:spPr>
            <a:xfrm flipV="1">
              <a:off x="2529721" y="1808670"/>
              <a:ext cx="0" cy="2070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584DA-E081-2845-B6D0-5C46CC119408}"/>
                </a:ext>
              </a:extLst>
            </p:cNvPr>
            <p:cNvCxnSpPr/>
            <p:nvPr/>
          </p:nvCxnSpPr>
          <p:spPr>
            <a:xfrm flipV="1">
              <a:off x="3633906" y="1808670"/>
              <a:ext cx="0" cy="2070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3C4CE4-BA4F-7B41-AE73-C63475284806}"/>
                </a:ext>
              </a:extLst>
            </p:cNvPr>
            <p:cNvSpPr txBox="1"/>
            <p:nvPr/>
          </p:nvSpPr>
          <p:spPr>
            <a:xfrm>
              <a:off x="4582526" y="3667371"/>
              <a:ext cx="20250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Measure zone of inhibition over 3 days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57B051-2FD4-EB4F-A31C-8985D43DDC5A}"/>
                </a:ext>
              </a:extLst>
            </p:cNvPr>
            <p:cNvSpPr txBox="1"/>
            <p:nvPr/>
          </p:nvSpPr>
          <p:spPr>
            <a:xfrm>
              <a:off x="2047994" y="2037140"/>
              <a:ext cx="3799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Spot live bacteria onto Bd lawns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1373369-7FB5-8A48-8040-887400317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09" t="-1" r="22896" b="67721"/>
            <a:stretch/>
          </p:blipFill>
          <p:spPr>
            <a:xfrm>
              <a:off x="1238638" y="-25435"/>
              <a:ext cx="3992896" cy="172525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3B6D7A-5416-A149-B7BB-32546E72BA60}"/>
                </a:ext>
              </a:extLst>
            </p:cNvPr>
            <p:cNvSpPr txBox="1"/>
            <p:nvPr/>
          </p:nvSpPr>
          <p:spPr>
            <a:xfrm>
              <a:off x="1907983" y="9071"/>
              <a:ext cx="246049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/>
                <a:t>Bacterial candidates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5076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C0B7B9-0D60-2F4D-9732-A72C78743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757" y="2713749"/>
            <a:ext cx="7752569" cy="436082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7EB0AE1-C5F3-7F41-BA37-3A8641B4FA6F}"/>
              </a:ext>
            </a:extLst>
          </p:cNvPr>
          <p:cNvGrpSpPr/>
          <p:nvPr/>
        </p:nvGrpSpPr>
        <p:grpSpPr>
          <a:xfrm>
            <a:off x="95288" y="0"/>
            <a:ext cx="2527839" cy="2852798"/>
            <a:chOff x="59063" y="0"/>
            <a:chExt cx="4297090" cy="484949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89616E1-B486-3C42-AC2A-1BF7A5F88530}"/>
                </a:ext>
              </a:extLst>
            </p:cNvPr>
            <p:cNvGrpSpPr/>
            <p:nvPr/>
          </p:nvGrpSpPr>
          <p:grpSpPr>
            <a:xfrm>
              <a:off x="59063" y="0"/>
              <a:ext cx="4297090" cy="4849492"/>
              <a:chOff x="59063" y="0"/>
              <a:chExt cx="4297090" cy="484949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55AA020-3E57-6E4C-AA07-6760468A0E02}"/>
                  </a:ext>
                </a:extLst>
              </p:cNvPr>
              <p:cNvGrpSpPr/>
              <p:nvPr/>
            </p:nvGrpSpPr>
            <p:grpSpPr>
              <a:xfrm>
                <a:off x="147047" y="0"/>
                <a:ext cx="4209106" cy="3679192"/>
                <a:chOff x="105996" y="517915"/>
                <a:chExt cx="1695386" cy="1481942"/>
              </a:xfrm>
            </p:grpSpPr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808F1B5E-3045-144A-A473-A30C70347087}"/>
                    </a:ext>
                  </a:extLst>
                </p:cNvPr>
                <p:cNvPicPr/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31" b="52062"/>
                <a:stretch/>
              </p:blipFill>
              <p:spPr>
                <a:xfrm>
                  <a:off x="105996" y="517915"/>
                  <a:ext cx="1695386" cy="1481942"/>
                </a:xfrm>
                <a:prstGeom prst="rect">
                  <a:avLst/>
                </a:prstGeom>
              </p:spPr>
            </p:pic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CFA4EFD5-5889-5F4D-8B00-82B1D53F2857}"/>
                    </a:ext>
                  </a:extLst>
                </p:cNvPr>
                <p:cNvSpPr/>
                <p:nvPr/>
              </p:nvSpPr>
              <p:spPr>
                <a:xfrm>
                  <a:off x="105996" y="517915"/>
                  <a:ext cx="187302" cy="21060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48D88F6-D5C7-C64A-9BDF-88074D1AF662}"/>
                  </a:ext>
                </a:extLst>
              </p:cNvPr>
              <p:cNvSpPr txBox="1"/>
              <p:nvPr/>
            </p:nvSpPr>
            <p:spPr>
              <a:xfrm>
                <a:off x="59063" y="3188358"/>
                <a:ext cx="4209106" cy="1661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i="1" dirty="0"/>
                  <a:t>Facilitation: two isolates aid one another in Bd inhibition. Above is one possible example we tested for in our assays. Red shows inhibition and green shows positive interactions.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0F1260A-6AB5-E242-A0DC-99764192A037}"/>
                </a:ext>
              </a:extLst>
            </p:cNvPr>
            <p:cNvCxnSpPr>
              <a:cxnSpLocks/>
            </p:cNvCxnSpPr>
            <p:nvPr/>
          </p:nvCxnSpPr>
          <p:spPr>
            <a:xfrm>
              <a:off x="1584960" y="877824"/>
              <a:ext cx="1341120" cy="0"/>
            </a:xfrm>
            <a:prstGeom prst="straightConnector1">
              <a:avLst/>
            </a:prstGeom>
            <a:ln w="38100">
              <a:solidFill>
                <a:srgbClr val="50793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96FBEBA-5D39-1B4E-993A-CEAEABA13134}"/>
                </a:ext>
              </a:extLst>
            </p:cNvPr>
            <p:cNvSpPr/>
            <p:nvPr/>
          </p:nvSpPr>
          <p:spPr>
            <a:xfrm>
              <a:off x="2633472" y="2292096"/>
              <a:ext cx="451104" cy="2926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FB6244-8F69-654B-9755-7FE752CD92B6}"/>
                </a:ext>
              </a:extLst>
            </p:cNvPr>
            <p:cNvCxnSpPr/>
            <p:nvPr/>
          </p:nvCxnSpPr>
          <p:spPr>
            <a:xfrm>
              <a:off x="1414272" y="1194816"/>
              <a:ext cx="1499616" cy="1280160"/>
            </a:xfrm>
            <a:prstGeom prst="line">
              <a:avLst/>
            </a:prstGeom>
            <a:ln w="38100">
              <a:solidFill>
                <a:srgbClr val="BC01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BD70A7D-0FE2-5A49-A098-124B946A38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1112" y="2307336"/>
              <a:ext cx="249936" cy="335280"/>
            </a:xfrm>
            <a:prstGeom prst="line">
              <a:avLst/>
            </a:prstGeom>
            <a:ln w="38100">
              <a:solidFill>
                <a:srgbClr val="BC01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CBCA91-709A-1B48-A1F4-7B483F4B710F}"/>
              </a:ext>
            </a:extLst>
          </p:cNvPr>
          <p:cNvCxnSpPr/>
          <p:nvPr/>
        </p:nvCxnSpPr>
        <p:spPr>
          <a:xfrm>
            <a:off x="4968815" y="2622430"/>
            <a:ext cx="0" cy="31916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0228D8-C63B-5747-99D1-28F3DE916DD4}"/>
              </a:ext>
            </a:extLst>
          </p:cNvPr>
          <p:cNvCxnSpPr>
            <a:cxnSpLocks/>
          </p:cNvCxnSpPr>
          <p:nvPr/>
        </p:nvCxnSpPr>
        <p:spPr>
          <a:xfrm flipV="1">
            <a:off x="1403299" y="2945188"/>
            <a:ext cx="4270014" cy="4608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181A07-FD57-D04E-B7B4-91FDB842F985}"/>
              </a:ext>
            </a:extLst>
          </p:cNvPr>
          <p:cNvCxnSpPr>
            <a:cxnSpLocks/>
          </p:cNvCxnSpPr>
          <p:nvPr/>
        </p:nvCxnSpPr>
        <p:spPr>
          <a:xfrm>
            <a:off x="5680501" y="2938716"/>
            <a:ext cx="0" cy="1896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F3B718A-922C-4747-9774-12FCD76885EC}"/>
              </a:ext>
            </a:extLst>
          </p:cNvPr>
          <p:cNvCxnSpPr>
            <a:cxnSpLocks/>
          </p:cNvCxnSpPr>
          <p:nvPr/>
        </p:nvCxnSpPr>
        <p:spPr>
          <a:xfrm>
            <a:off x="3590026" y="2970800"/>
            <a:ext cx="0" cy="1575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252B0E-5B4C-EC4A-8A37-2AD218DFC083}"/>
              </a:ext>
            </a:extLst>
          </p:cNvPr>
          <p:cNvCxnSpPr>
            <a:cxnSpLocks/>
          </p:cNvCxnSpPr>
          <p:nvPr/>
        </p:nvCxnSpPr>
        <p:spPr>
          <a:xfrm flipH="1">
            <a:off x="1396111" y="2975984"/>
            <a:ext cx="7188" cy="152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A9D49A-0D15-4948-AB17-E646A8B4C8CE}"/>
              </a:ext>
            </a:extLst>
          </p:cNvPr>
          <p:cNvSpPr txBox="1"/>
          <p:nvPr/>
        </p:nvSpPr>
        <p:spPr>
          <a:xfrm>
            <a:off x="6372087" y="1555307"/>
            <a:ext cx="3434670" cy="2369880"/>
          </a:xfrm>
          <a:prstGeom prst="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u="sng" dirty="0" err="1"/>
              <a:t>Choosen</a:t>
            </a:r>
            <a:r>
              <a:rPr lang="en-US" b="1" u="sng" dirty="0"/>
              <a:t> Bacterial Isolates for Cocktails</a:t>
            </a:r>
          </a:p>
          <a:p>
            <a:r>
              <a:rPr lang="en-US" sz="1600" b="1" dirty="0"/>
              <a:t>Strong inhibitors:</a:t>
            </a:r>
            <a:r>
              <a:rPr lang="en-US" sz="1600" b="1" i="1" dirty="0"/>
              <a:t> </a:t>
            </a:r>
            <a:r>
              <a:rPr lang="en-US" sz="1600" i="1" dirty="0" err="1"/>
              <a:t>Psuedomonas</a:t>
            </a:r>
            <a:r>
              <a:rPr lang="en-US" sz="1600" dirty="0"/>
              <a:t>, </a:t>
            </a:r>
            <a:r>
              <a:rPr lang="en-US" sz="1600" i="1" dirty="0" err="1"/>
              <a:t>Microbacterium</a:t>
            </a:r>
            <a:r>
              <a:rPr lang="en-US" sz="1600" dirty="0"/>
              <a:t>, </a:t>
            </a:r>
            <a:r>
              <a:rPr lang="en-US" sz="1600" i="1" dirty="0" err="1"/>
              <a:t>Chryseobacterium</a:t>
            </a:r>
            <a:endParaRPr lang="en-US" sz="1600" i="1" dirty="0"/>
          </a:p>
          <a:p>
            <a:r>
              <a:rPr lang="en-US" sz="1600" b="1" dirty="0"/>
              <a:t>Violacein-producers</a:t>
            </a:r>
            <a:r>
              <a:rPr lang="en-US" sz="1600" dirty="0"/>
              <a:t>: </a:t>
            </a:r>
            <a:r>
              <a:rPr lang="en-US" sz="1600" i="1" dirty="0"/>
              <a:t>J. lividum </a:t>
            </a:r>
            <a:r>
              <a:rPr lang="en-US" sz="1600" dirty="0"/>
              <a:t>(str-BTP), </a:t>
            </a:r>
            <a:r>
              <a:rPr lang="en-US" sz="1600" i="1" dirty="0" err="1"/>
              <a:t>Collimonas</a:t>
            </a:r>
            <a:endParaRPr lang="en-US" sz="1600" dirty="0"/>
          </a:p>
          <a:p>
            <a:r>
              <a:rPr lang="en-US" sz="1600" b="1" dirty="0"/>
              <a:t>Low/no inhibition and at high abundance on tadpoles in past studies: </a:t>
            </a:r>
            <a:r>
              <a:rPr lang="en-US" sz="1600" i="1" dirty="0" err="1"/>
              <a:t>Curvibacter</a:t>
            </a:r>
            <a:endParaRPr lang="en-US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880B96-EFDC-054C-A019-6CB5955642BC}"/>
              </a:ext>
            </a:extLst>
          </p:cNvPr>
          <p:cNvGrpSpPr/>
          <p:nvPr/>
        </p:nvGrpSpPr>
        <p:grpSpPr>
          <a:xfrm>
            <a:off x="2541286" y="-13426"/>
            <a:ext cx="3702759" cy="2843690"/>
            <a:chOff x="930966" y="-121616"/>
            <a:chExt cx="6547169" cy="476716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652FAF-D4DF-9240-8F8F-87B87F9694B4}"/>
                </a:ext>
              </a:extLst>
            </p:cNvPr>
            <p:cNvGrpSpPr/>
            <p:nvPr/>
          </p:nvGrpSpPr>
          <p:grpSpPr>
            <a:xfrm>
              <a:off x="3626826" y="1251262"/>
              <a:ext cx="3684944" cy="3394288"/>
              <a:chOff x="4127354" y="976431"/>
              <a:chExt cx="2128722" cy="210155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472A9B3-7241-6045-8D51-57222B5D00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77" t="54475" r="24833"/>
              <a:stretch/>
            </p:blipFill>
            <p:spPr>
              <a:xfrm>
                <a:off x="4485736" y="976431"/>
                <a:ext cx="1770340" cy="1635725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6CA8294-D486-334E-AF01-BA44E038297D}"/>
                  </a:ext>
                </a:extLst>
              </p:cNvPr>
              <p:cNvSpPr/>
              <p:nvPr/>
            </p:nvSpPr>
            <p:spPr>
              <a:xfrm>
                <a:off x="4321062" y="976431"/>
                <a:ext cx="716764" cy="6625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5B2047D-79BC-DE4E-8C44-277C282C9ED7}"/>
                  </a:ext>
                </a:extLst>
              </p:cNvPr>
              <p:cNvSpPr/>
              <p:nvPr/>
            </p:nvSpPr>
            <p:spPr>
              <a:xfrm>
                <a:off x="4127354" y="2027206"/>
                <a:ext cx="716764" cy="6625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AC81A1E-2A1D-C54B-8975-6C27A8B94E0D}"/>
                  </a:ext>
                </a:extLst>
              </p:cNvPr>
              <p:cNvSpPr/>
              <p:nvPr/>
            </p:nvSpPr>
            <p:spPr>
              <a:xfrm>
                <a:off x="4257327" y="2415393"/>
                <a:ext cx="716764" cy="6625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395A250-9FD9-3443-B137-5F1B87527E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8913" y="2001328"/>
              <a:ext cx="2712622" cy="143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A0221F6-F107-2749-BF00-4EB462B7DC0C}"/>
                </a:ext>
              </a:extLst>
            </p:cNvPr>
            <p:cNvCxnSpPr/>
            <p:nvPr/>
          </p:nvCxnSpPr>
          <p:spPr>
            <a:xfrm flipV="1">
              <a:off x="2529721" y="1808670"/>
              <a:ext cx="0" cy="2070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C7DB060-C392-C949-96A6-5B2BC8B52D04}"/>
                </a:ext>
              </a:extLst>
            </p:cNvPr>
            <p:cNvCxnSpPr/>
            <p:nvPr/>
          </p:nvCxnSpPr>
          <p:spPr>
            <a:xfrm flipV="1">
              <a:off x="3633906" y="1808670"/>
              <a:ext cx="0" cy="2070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816F12-6672-0943-B12F-70F63A12B0C9}"/>
                </a:ext>
              </a:extLst>
            </p:cNvPr>
            <p:cNvSpPr txBox="1"/>
            <p:nvPr/>
          </p:nvSpPr>
          <p:spPr>
            <a:xfrm>
              <a:off x="1405000" y="3667371"/>
              <a:ext cx="6073135" cy="567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Measure zone of inhibition over 3 days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B524D6-27FD-2644-A4A9-82817B441708}"/>
                </a:ext>
              </a:extLst>
            </p:cNvPr>
            <p:cNvSpPr txBox="1"/>
            <p:nvPr/>
          </p:nvSpPr>
          <p:spPr>
            <a:xfrm>
              <a:off x="930966" y="2037141"/>
              <a:ext cx="5001307" cy="515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Spot live bacteria onto Bd lawns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EB9A598-4174-1E4A-985D-461261048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09" t="-1" r="22896" b="67721"/>
            <a:stretch/>
          </p:blipFill>
          <p:spPr>
            <a:xfrm>
              <a:off x="1238638" y="-25435"/>
              <a:ext cx="3992896" cy="172525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07ACD6E-6B2D-6247-8D14-36E5A1A37C8A}"/>
                </a:ext>
              </a:extLst>
            </p:cNvPr>
            <p:cNvSpPr txBox="1"/>
            <p:nvPr/>
          </p:nvSpPr>
          <p:spPr>
            <a:xfrm>
              <a:off x="1103204" y="-121616"/>
              <a:ext cx="4359416" cy="5159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Bacteria versus Bd Lawn Assays</a:t>
              </a:r>
              <a:endParaRPr lang="en-US" sz="100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035A98E-18F0-A445-B635-407F05DD8C05}"/>
              </a:ext>
            </a:extLst>
          </p:cNvPr>
          <p:cNvSpPr/>
          <p:nvPr/>
        </p:nvSpPr>
        <p:spPr>
          <a:xfrm>
            <a:off x="25400" y="43947"/>
            <a:ext cx="2567339" cy="278631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69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669EB6-FC72-6944-8828-D51112914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21" y="207034"/>
            <a:ext cx="3273109" cy="2863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CCAD41-D600-D342-9A0F-DFB60A045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004" y="207034"/>
            <a:ext cx="3273109" cy="28639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BA41BB-C189-7F47-BEC3-E459EE0D8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687" y="207034"/>
            <a:ext cx="3273109" cy="2863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95ABF-16E1-5445-B51F-1E729B58B86C}"/>
              </a:ext>
            </a:extLst>
          </p:cNvPr>
          <p:cNvSpPr txBox="1"/>
          <p:nvPr/>
        </p:nvSpPr>
        <p:spPr>
          <a:xfrm>
            <a:off x="0" y="0"/>
            <a:ext cx="3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05101E-9A11-614C-8307-4CC4D38A29F9}"/>
              </a:ext>
            </a:extLst>
          </p:cNvPr>
          <p:cNvSpPr txBox="1"/>
          <p:nvPr/>
        </p:nvSpPr>
        <p:spPr>
          <a:xfrm>
            <a:off x="3781123" y="0"/>
            <a:ext cx="3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109817-8E6D-0940-9A38-126E80645F27}"/>
              </a:ext>
            </a:extLst>
          </p:cNvPr>
          <p:cNvSpPr txBox="1"/>
          <p:nvPr/>
        </p:nvSpPr>
        <p:spPr>
          <a:xfrm>
            <a:off x="7460784" y="-4949"/>
            <a:ext cx="3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CD0E91-62D6-A248-826F-8C66269BB165}"/>
              </a:ext>
            </a:extLst>
          </p:cNvPr>
          <p:cNvGrpSpPr/>
          <p:nvPr/>
        </p:nvGrpSpPr>
        <p:grpSpPr>
          <a:xfrm>
            <a:off x="4206386" y="2615750"/>
            <a:ext cx="603083" cy="246221"/>
            <a:chOff x="4206386" y="2615750"/>
            <a:chExt cx="603083" cy="24622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59A4D09-E7F7-DD41-9626-398E8DFCD827}"/>
                </a:ext>
              </a:extLst>
            </p:cNvPr>
            <p:cNvSpPr/>
            <p:nvPr/>
          </p:nvSpPr>
          <p:spPr>
            <a:xfrm rot="18988790">
              <a:off x="4233385" y="2736250"/>
              <a:ext cx="399051" cy="1229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7A4155-10E3-3747-B9C1-0B60C077C25B}"/>
                </a:ext>
              </a:extLst>
            </p:cNvPr>
            <p:cNvSpPr txBox="1"/>
            <p:nvPr/>
          </p:nvSpPr>
          <p:spPr>
            <a:xfrm>
              <a:off x="4206386" y="2615750"/>
              <a:ext cx="6030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err="1"/>
                <a:t>Burkholdariales</a:t>
              </a:r>
              <a:r>
                <a:rPr lang="en-US" sz="500" dirty="0"/>
                <a:t> (</a:t>
              </a:r>
              <a:r>
                <a:rPr lang="en-US" sz="500" dirty="0" err="1"/>
                <a:t>sps</a:t>
              </a:r>
              <a:r>
                <a:rPr lang="en-US" sz="500" dirty="0"/>
                <a:t>. </a:t>
              </a:r>
              <a:r>
                <a:rPr lang="en-US" sz="500" dirty="0" err="1"/>
                <a:t>unk</a:t>
              </a:r>
              <a:r>
                <a:rPr lang="en-US" sz="500" dirty="0"/>
                <a:t>.)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83DB0A-4711-0041-B7BA-26ECDF0096D2}"/>
              </a:ext>
            </a:extLst>
          </p:cNvPr>
          <p:cNvGrpSpPr/>
          <p:nvPr/>
        </p:nvGrpSpPr>
        <p:grpSpPr>
          <a:xfrm>
            <a:off x="7939464" y="2654221"/>
            <a:ext cx="615597" cy="247831"/>
            <a:chOff x="4233385" y="2611358"/>
            <a:chExt cx="615597" cy="24783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0250F8-31EC-404A-A06E-0F5C571478B8}"/>
                </a:ext>
              </a:extLst>
            </p:cNvPr>
            <p:cNvSpPr/>
            <p:nvPr/>
          </p:nvSpPr>
          <p:spPr>
            <a:xfrm rot="18988790">
              <a:off x="4233385" y="2736250"/>
              <a:ext cx="399051" cy="1229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3AFC06-2875-064D-9C01-97CBB84D81E8}"/>
                </a:ext>
              </a:extLst>
            </p:cNvPr>
            <p:cNvSpPr txBox="1"/>
            <p:nvPr/>
          </p:nvSpPr>
          <p:spPr>
            <a:xfrm>
              <a:off x="4245899" y="2611358"/>
              <a:ext cx="6030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err="1"/>
                <a:t>Burkholdariales</a:t>
              </a:r>
              <a:r>
                <a:rPr lang="en-US" sz="500" dirty="0"/>
                <a:t> (</a:t>
              </a:r>
              <a:r>
                <a:rPr lang="en-US" sz="500" dirty="0" err="1"/>
                <a:t>sps</a:t>
              </a:r>
              <a:r>
                <a:rPr lang="en-US" sz="500" dirty="0"/>
                <a:t>. </a:t>
              </a:r>
              <a:r>
                <a:rPr lang="en-US" sz="500" dirty="0" err="1"/>
                <a:t>unk</a:t>
              </a:r>
              <a:r>
                <a:rPr lang="en-US" sz="500" dirty="0"/>
                <a:t>.)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BFB929-062D-8D49-A89F-A9437379628D}"/>
              </a:ext>
            </a:extLst>
          </p:cNvPr>
          <p:cNvGrpSpPr/>
          <p:nvPr/>
        </p:nvGrpSpPr>
        <p:grpSpPr>
          <a:xfrm>
            <a:off x="4385785" y="2615750"/>
            <a:ext cx="1063914" cy="395839"/>
            <a:chOff x="4233385" y="2463350"/>
            <a:chExt cx="1063914" cy="3958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14279B-9A12-9144-A95E-75A127C219EB}"/>
                </a:ext>
              </a:extLst>
            </p:cNvPr>
            <p:cNvSpPr/>
            <p:nvPr/>
          </p:nvSpPr>
          <p:spPr>
            <a:xfrm rot="18988790">
              <a:off x="4233385" y="2736250"/>
              <a:ext cx="399051" cy="1229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47213C-7418-BF40-A2B7-856D061047AB}"/>
                </a:ext>
              </a:extLst>
            </p:cNvPr>
            <p:cNvSpPr txBox="1"/>
            <p:nvPr/>
          </p:nvSpPr>
          <p:spPr>
            <a:xfrm>
              <a:off x="4657069" y="2463350"/>
              <a:ext cx="640230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500" dirty="0" err="1"/>
                <a:t>Burkholdariales</a:t>
              </a:r>
              <a:r>
                <a:rPr lang="en-US" sz="500" dirty="0"/>
                <a:t> (</a:t>
              </a:r>
              <a:r>
                <a:rPr lang="en-US" sz="500" dirty="0" err="1"/>
                <a:t>sps</a:t>
              </a:r>
              <a:r>
                <a:rPr lang="en-US" sz="500" dirty="0"/>
                <a:t>. </a:t>
              </a:r>
              <a:r>
                <a:rPr lang="en-US" sz="500" dirty="0" err="1"/>
                <a:t>unk</a:t>
              </a:r>
              <a:r>
                <a:rPr lang="en-US" sz="500" dirty="0"/>
                <a:t>.) and </a:t>
              </a:r>
              <a:r>
                <a:rPr lang="en-US" sz="500" i="1" dirty="0"/>
                <a:t>J. lividum</a:t>
              </a:r>
              <a:r>
                <a:rPr lang="en-US" sz="500" dirty="0"/>
                <a:t> (str-BTP)</a:t>
              </a: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5D5B769F-7196-2143-AEA5-914330DC8995}"/>
              </a:ext>
            </a:extLst>
          </p:cNvPr>
          <p:cNvSpPr/>
          <p:nvPr/>
        </p:nvSpPr>
        <p:spPr>
          <a:xfrm>
            <a:off x="4809469" y="2895600"/>
            <a:ext cx="91144" cy="84089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5AD06B-8A48-EA45-9C74-C9FEC901FC5C}"/>
              </a:ext>
            </a:extLst>
          </p:cNvPr>
          <p:cNvSpPr txBox="1"/>
          <p:nvPr/>
        </p:nvSpPr>
        <p:spPr>
          <a:xfrm>
            <a:off x="8518903" y="2656524"/>
            <a:ext cx="672849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 err="1"/>
              <a:t>Burkholdariales</a:t>
            </a:r>
            <a:r>
              <a:rPr lang="en-US" sz="500" dirty="0"/>
              <a:t> (</a:t>
            </a:r>
            <a:r>
              <a:rPr lang="en-US" sz="500" dirty="0" err="1"/>
              <a:t>sps</a:t>
            </a:r>
            <a:r>
              <a:rPr lang="en-US" sz="500" dirty="0"/>
              <a:t>. </a:t>
            </a:r>
            <a:r>
              <a:rPr lang="en-US" sz="500" dirty="0" err="1"/>
              <a:t>unk</a:t>
            </a:r>
            <a:r>
              <a:rPr lang="en-US" sz="500" dirty="0"/>
              <a:t>.) and J. lividum (str-Jliv10)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15639A-B341-184A-B8A2-15EB8966EF8D}"/>
              </a:ext>
            </a:extLst>
          </p:cNvPr>
          <p:cNvSpPr txBox="1"/>
          <p:nvPr/>
        </p:nvSpPr>
        <p:spPr>
          <a:xfrm>
            <a:off x="1745235" y="2590825"/>
            <a:ext cx="69249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i="1" dirty="0"/>
              <a:t>J. lividum </a:t>
            </a:r>
            <a:r>
              <a:rPr lang="en-US" sz="500" dirty="0"/>
              <a:t>(str-BTP)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D753D7-33CA-5D47-B458-D684CEE9516E}"/>
              </a:ext>
            </a:extLst>
          </p:cNvPr>
          <p:cNvSpPr/>
          <p:nvPr/>
        </p:nvSpPr>
        <p:spPr>
          <a:xfrm>
            <a:off x="595313" y="2753861"/>
            <a:ext cx="142875" cy="93821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F88F55-3B7B-BE4F-9B9A-44D20766DF75}"/>
              </a:ext>
            </a:extLst>
          </p:cNvPr>
          <p:cNvSpPr txBox="1"/>
          <p:nvPr/>
        </p:nvSpPr>
        <p:spPr>
          <a:xfrm>
            <a:off x="1050639" y="2587858"/>
            <a:ext cx="744457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i="1" dirty="0"/>
              <a:t>J. lividum </a:t>
            </a:r>
            <a:r>
              <a:rPr lang="en-US" sz="500" dirty="0"/>
              <a:t>(str-Jliv10) and</a:t>
            </a:r>
          </a:p>
          <a:p>
            <a:r>
              <a:rPr lang="en-US" sz="500" i="1" dirty="0"/>
              <a:t>J. lividum </a:t>
            </a:r>
            <a:r>
              <a:rPr lang="en-US" sz="500" dirty="0"/>
              <a:t>(str-BTP)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5BFE45-8125-8749-96CE-C8269DC2BA4E}"/>
              </a:ext>
            </a:extLst>
          </p:cNvPr>
          <p:cNvSpPr/>
          <p:nvPr/>
        </p:nvSpPr>
        <p:spPr>
          <a:xfrm>
            <a:off x="1050639" y="2888638"/>
            <a:ext cx="142875" cy="93821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B5186D-3090-0543-AF22-0FA23E18247C}"/>
              </a:ext>
            </a:extLst>
          </p:cNvPr>
          <p:cNvSpPr txBox="1"/>
          <p:nvPr/>
        </p:nvSpPr>
        <p:spPr>
          <a:xfrm>
            <a:off x="369298" y="2594135"/>
            <a:ext cx="7377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i="1" dirty="0"/>
              <a:t>J. lividum </a:t>
            </a:r>
            <a:r>
              <a:rPr lang="en-US" sz="500" dirty="0"/>
              <a:t>(str-Jliv10)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A3BD7D7-8FB4-2A40-B515-4DEE591A497F}"/>
              </a:ext>
            </a:extLst>
          </p:cNvPr>
          <p:cNvSpPr/>
          <p:nvPr/>
        </p:nvSpPr>
        <p:spPr>
          <a:xfrm>
            <a:off x="1760805" y="2699365"/>
            <a:ext cx="204703" cy="16927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97009A-7470-DA46-95C8-29F1B1272B70}"/>
              </a:ext>
            </a:extLst>
          </p:cNvPr>
          <p:cNvSpPr txBox="1"/>
          <p:nvPr/>
        </p:nvSpPr>
        <p:spPr>
          <a:xfrm>
            <a:off x="2408311" y="2594135"/>
            <a:ext cx="381768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Live Bd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067303-6F78-8740-BC58-4B6CD790028C}"/>
              </a:ext>
            </a:extLst>
          </p:cNvPr>
          <p:cNvSpPr/>
          <p:nvPr/>
        </p:nvSpPr>
        <p:spPr>
          <a:xfrm>
            <a:off x="2408311" y="2701213"/>
            <a:ext cx="204703" cy="16927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E39C67-9916-BB42-98A3-96F2ED182AE9}"/>
              </a:ext>
            </a:extLst>
          </p:cNvPr>
          <p:cNvSpPr txBox="1"/>
          <p:nvPr/>
        </p:nvSpPr>
        <p:spPr>
          <a:xfrm>
            <a:off x="6136522" y="2628442"/>
            <a:ext cx="381768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Live Bd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680AFE-0ADA-6C47-81F0-AE5440056CE5}"/>
              </a:ext>
            </a:extLst>
          </p:cNvPr>
          <p:cNvSpPr txBox="1"/>
          <p:nvPr/>
        </p:nvSpPr>
        <p:spPr>
          <a:xfrm>
            <a:off x="9868390" y="2664801"/>
            <a:ext cx="381768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Live Bd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CD9455-CC66-EA47-A9A7-EA103455A3B5}"/>
              </a:ext>
            </a:extLst>
          </p:cNvPr>
          <p:cNvSpPr txBox="1"/>
          <p:nvPr/>
        </p:nvSpPr>
        <p:spPr>
          <a:xfrm>
            <a:off x="9121986" y="2654221"/>
            <a:ext cx="7377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i="1" dirty="0"/>
              <a:t>J. lividum </a:t>
            </a:r>
            <a:r>
              <a:rPr lang="en-US" sz="500" dirty="0"/>
              <a:t>(str-Jliv10)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86E67A-83F1-3F4E-9607-E8B87ED1835A}"/>
              </a:ext>
            </a:extLst>
          </p:cNvPr>
          <p:cNvSpPr txBox="1"/>
          <p:nvPr/>
        </p:nvSpPr>
        <p:spPr>
          <a:xfrm>
            <a:off x="5446861" y="2628442"/>
            <a:ext cx="69249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i="1" dirty="0"/>
              <a:t>J. lividum </a:t>
            </a:r>
            <a:r>
              <a:rPr lang="en-US" sz="500" dirty="0"/>
              <a:t>(str-BTP)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07255C-67A5-4843-AB5B-DE5673B45A10}"/>
              </a:ext>
            </a:extLst>
          </p:cNvPr>
          <p:cNvSpPr/>
          <p:nvPr/>
        </p:nvSpPr>
        <p:spPr>
          <a:xfrm>
            <a:off x="5506622" y="2749439"/>
            <a:ext cx="204703" cy="16927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9F63533-4618-4E43-AA8A-CF8B33B7B3C9}"/>
              </a:ext>
            </a:extLst>
          </p:cNvPr>
          <p:cNvSpPr/>
          <p:nvPr/>
        </p:nvSpPr>
        <p:spPr>
          <a:xfrm>
            <a:off x="9225423" y="2780842"/>
            <a:ext cx="204703" cy="16927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8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10580E-6816-BA45-9CDB-D383ACDEA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74" y="304799"/>
            <a:ext cx="3776770" cy="3304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29448-340A-F24D-9403-83CD40DA1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149" y="304799"/>
            <a:ext cx="3776770" cy="3304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DD84D4-A039-2446-BFE0-B61CDD197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124" y="304799"/>
            <a:ext cx="3776770" cy="3304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884FF6-870F-AE45-98D1-C5D53E772886}"/>
              </a:ext>
            </a:extLst>
          </p:cNvPr>
          <p:cNvSpPr txBox="1"/>
          <p:nvPr/>
        </p:nvSpPr>
        <p:spPr>
          <a:xfrm>
            <a:off x="0" y="0"/>
            <a:ext cx="3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575FBF-677F-9442-B531-55DF39A36AE9}"/>
              </a:ext>
            </a:extLst>
          </p:cNvPr>
          <p:cNvSpPr txBox="1"/>
          <p:nvPr/>
        </p:nvSpPr>
        <p:spPr>
          <a:xfrm>
            <a:off x="4072743" y="0"/>
            <a:ext cx="3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04BBFB-4F3D-5843-92BE-92D07B61687C}"/>
              </a:ext>
            </a:extLst>
          </p:cNvPr>
          <p:cNvSpPr txBox="1"/>
          <p:nvPr/>
        </p:nvSpPr>
        <p:spPr>
          <a:xfrm>
            <a:off x="8081950" y="0"/>
            <a:ext cx="3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AD649B-A62A-5F45-9126-858C3223FA0D}"/>
              </a:ext>
            </a:extLst>
          </p:cNvPr>
          <p:cNvSpPr txBox="1"/>
          <p:nvPr/>
        </p:nvSpPr>
        <p:spPr>
          <a:xfrm>
            <a:off x="4838046" y="3223553"/>
            <a:ext cx="60308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 err="1"/>
              <a:t>Burkholdariales</a:t>
            </a:r>
            <a:r>
              <a:rPr lang="en-US" sz="500" dirty="0"/>
              <a:t> (</a:t>
            </a:r>
            <a:r>
              <a:rPr lang="en-US" sz="500" dirty="0" err="1"/>
              <a:t>sps</a:t>
            </a:r>
            <a:r>
              <a:rPr lang="en-US" sz="500" dirty="0"/>
              <a:t>. </a:t>
            </a:r>
            <a:r>
              <a:rPr lang="en-US" sz="500" dirty="0" err="1"/>
              <a:t>unk</a:t>
            </a:r>
            <a:r>
              <a:rPr lang="en-US" sz="500" dirty="0"/>
              <a:t>.)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90BD89-90DB-BA48-B0BC-6CEAC0D40918}"/>
              </a:ext>
            </a:extLst>
          </p:cNvPr>
          <p:cNvGrpSpPr/>
          <p:nvPr/>
        </p:nvGrpSpPr>
        <p:grpSpPr>
          <a:xfrm>
            <a:off x="5470738" y="3223553"/>
            <a:ext cx="1055621" cy="385920"/>
            <a:chOff x="4233385" y="2473269"/>
            <a:chExt cx="1055621" cy="3859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EEA6A9-6F1C-8D43-B0C5-70C8126CF60F}"/>
                </a:ext>
              </a:extLst>
            </p:cNvPr>
            <p:cNvSpPr/>
            <p:nvPr/>
          </p:nvSpPr>
          <p:spPr>
            <a:xfrm rot="18988790">
              <a:off x="4233385" y="2736250"/>
              <a:ext cx="399051" cy="1229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230D28-3071-C844-8BE0-8EBB1FFBA63B}"/>
                </a:ext>
              </a:extLst>
            </p:cNvPr>
            <p:cNvSpPr txBox="1"/>
            <p:nvPr/>
          </p:nvSpPr>
          <p:spPr>
            <a:xfrm>
              <a:off x="4382531" y="2473269"/>
              <a:ext cx="90647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500" dirty="0" err="1"/>
                <a:t>Burkholdariales</a:t>
              </a:r>
              <a:r>
                <a:rPr lang="en-US" sz="500" dirty="0"/>
                <a:t> (</a:t>
              </a:r>
              <a:r>
                <a:rPr lang="en-US" sz="500" dirty="0" err="1"/>
                <a:t>sps</a:t>
              </a:r>
              <a:r>
                <a:rPr lang="en-US" sz="500" dirty="0"/>
                <a:t>. </a:t>
              </a:r>
              <a:r>
                <a:rPr lang="en-US" sz="500" dirty="0" err="1"/>
                <a:t>unk</a:t>
              </a:r>
              <a:r>
                <a:rPr lang="en-US" sz="500" dirty="0"/>
                <a:t>.) and </a:t>
              </a:r>
              <a:r>
                <a:rPr lang="en-US" sz="500" i="1" dirty="0"/>
                <a:t>J. lividum</a:t>
              </a:r>
              <a:r>
                <a:rPr lang="en-US" sz="500" dirty="0"/>
                <a:t> (str-BTP)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9F02A5A-6A1A-104E-AE03-3AE502245AAD}"/>
              </a:ext>
            </a:extLst>
          </p:cNvPr>
          <p:cNvSpPr txBox="1"/>
          <p:nvPr/>
        </p:nvSpPr>
        <p:spPr>
          <a:xfrm>
            <a:off x="6613302" y="3219410"/>
            <a:ext cx="69249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i="1" dirty="0"/>
              <a:t>J. lividum </a:t>
            </a:r>
            <a:r>
              <a:rPr lang="en-US" sz="500" dirty="0"/>
              <a:t>(str-BTP)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A4376-2269-9348-AE58-C9CA5464636A}"/>
              </a:ext>
            </a:extLst>
          </p:cNvPr>
          <p:cNvSpPr txBox="1"/>
          <p:nvPr/>
        </p:nvSpPr>
        <p:spPr>
          <a:xfrm>
            <a:off x="8821958" y="3251122"/>
            <a:ext cx="637921" cy="2511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 err="1"/>
              <a:t>Burkholdariales</a:t>
            </a:r>
            <a:r>
              <a:rPr lang="en-US" sz="500" dirty="0"/>
              <a:t> (</a:t>
            </a:r>
            <a:r>
              <a:rPr lang="en-US" sz="500" dirty="0" err="1"/>
              <a:t>sps</a:t>
            </a:r>
            <a:r>
              <a:rPr lang="en-US" sz="500" dirty="0"/>
              <a:t>. </a:t>
            </a:r>
            <a:r>
              <a:rPr lang="en-US" sz="500" dirty="0" err="1"/>
              <a:t>unk</a:t>
            </a:r>
            <a:r>
              <a:rPr lang="en-US" sz="500" dirty="0"/>
              <a:t>.)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16A632-7299-8944-A9EF-940A8D975AA9}"/>
              </a:ext>
            </a:extLst>
          </p:cNvPr>
          <p:cNvGrpSpPr/>
          <p:nvPr/>
        </p:nvGrpSpPr>
        <p:grpSpPr>
          <a:xfrm>
            <a:off x="9353885" y="3245999"/>
            <a:ext cx="1279956" cy="251182"/>
            <a:chOff x="4233385" y="2632135"/>
            <a:chExt cx="1210060" cy="24622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21D8B50-2BF7-EB49-90B3-B0750703B80B}"/>
                </a:ext>
              </a:extLst>
            </p:cNvPr>
            <p:cNvSpPr/>
            <p:nvPr/>
          </p:nvSpPr>
          <p:spPr>
            <a:xfrm rot="18988790">
              <a:off x="4233385" y="2736250"/>
              <a:ext cx="399051" cy="1229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05AA9D-C054-9B4F-852D-660B0510433F}"/>
                </a:ext>
              </a:extLst>
            </p:cNvPr>
            <p:cNvSpPr txBox="1"/>
            <p:nvPr/>
          </p:nvSpPr>
          <p:spPr>
            <a:xfrm>
              <a:off x="4536970" y="2632135"/>
              <a:ext cx="90647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500" dirty="0" err="1"/>
                <a:t>Burkholdariales</a:t>
              </a:r>
              <a:r>
                <a:rPr lang="en-US" sz="500" dirty="0"/>
                <a:t> (</a:t>
              </a:r>
              <a:r>
                <a:rPr lang="en-US" sz="500" dirty="0" err="1"/>
                <a:t>sps</a:t>
              </a:r>
              <a:r>
                <a:rPr lang="en-US" sz="500" dirty="0"/>
                <a:t>. </a:t>
              </a:r>
              <a:r>
                <a:rPr lang="en-US" sz="500" dirty="0" err="1"/>
                <a:t>unk</a:t>
              </a:r>
              <a:r>
                <a:rPr lang="en-US" sz="500" dirty="0"/>
                <a:t>.) and </a:t>
              </a:r>
              <a:r>
                <a:rPr lang="en-US" sz="500" i="1" dirty="0"/>
                <a:t>J. lividum</a:t>
              </a:r>
              <a:r>
                <a:rPr lang="en-US" sz="500" dirty="0"/>
                <a:t> (str-Jliv10)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619D306-992E-A541-B3C4-233CAA39EE76}"/>
              </a:ext>
            </a:extLst>
          </p:cNvPr>
          <p:cNvSpPr txBox="1"/>
          <p:nvPr/>
        </p:nvSpPr>
        <p:spPr>
          <a:xfrm>
            <a:off x="10628857" y="3251773"/>
            <a:ext cx="732502" cy="1726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i="1" dirty="0"/>
              <a:t>J. lividum </a:t>
            </a:r>
            <a:r>
              <a:rPr lang="en-US" sz="500" dirty="0"/>
              <a:t>(str-BTP)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5E34C24-4049-1C43-86E8-7FBEE81D942B}"/>
              </a:ext>
            </a:extLst>
          </p:cNvPr>
          <p:cNvGrpSpPr/>
          <p:nvPr/>
        </p:nvGrpSpPr>
        <p:grpSpPr>
          <a:xfrm>
            <a:off x="636560" y="3128012"/>
            <a:ext cx="603083" cy="246221"/>
            <a:chOff x="4206386" y="2615750"/>
            <a:chExt cx="603083" cy="24622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F63CA94-B186-9C48-AC85-1089C23C46BE}"/>
                </a:ext>
              </a:extLst>
            </p:cNvPr>
            <p:cNvSpPr/>
            <p:nvPr/>
          </p:nvSpPr>
          <p:spPr>
            <a:xfrm rot="18988790">
              <a:off x="4233385" y="2736250"/>
              <a:ext cx="399051" cy="1229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4810BA-C84B-8949-8D80-6282C8E98A2E}"/>
                </a:ext>
              </a:extLst>
            </p:cNvPr>
            <p:cNvSpPr txBox="1"/>
            <p:nvPr/>
          </p:nvSpPr>
          <p:spPr>
            <a:xfrm>
              <a:off x="4206386" y="2615750"/>
              <a:ext cx="6030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err="1"/>
                <a:t>Burkholdariales</a:t>
              </a:r>
              <a:r>
                <a:rPr lang="en-US" sz="500" dirty="0"/>
                <a:t> (</a:t>
              </a:r>
              <a:r>
                <a:rPr lang="en-US" sz="500" dirty="0" err="1"/>
                <a:t>sps</a:t>
              </a:r>
              <a:r>
                <a:rPr lang="en-US" sz="500" dirty="0"/>
                <a:t>. </a:t>
              </a:r>
              <a:r>
                <a:rPr lang="en-US" sz="500" dirty="0" err="1"/>
                <a:t>unk</a:t>
              </a:r>
              <a:r>
                <a:rPr lang="en-US" sz="500" dirty="0"/>
                <a:t>.)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735D46-F970-E846-A518-005B226CC20B}"/>
              </a:ext>
            </a:extLst>
          </p:cNvPr>
          <p:cNvGrpSpPr/>
          <p:nvPr/>
        </p:nvGrpSpPr>
        <p:grpSpPr>
          <a:xfrm>
            <a:off x="815959" y="3128012"/>
            <a:ext cx="1150857" cy="395839"/>
            <a:chOff x="4233385" y="2463350"/>
            <a:chExt cx="1150857" cy="3958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6C5999A-4F3F-6247-A906-BA9844C0A3A0}"/>
                </a:ext>
              </a:extLst>
            </p:cNvPr>
            <p:cNvSpPr/>
            <p:nvPr/>
          </p:nvSpPr>
          <p:spPr>
            <a:xfrm rot="18988790">
              <a:off x="4233385" y="2736250"/>
              <a:ext cx="399051" cy="1229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AA8D47-144D-8E40-BD77-7727E1E8A410}"/>
                </a:ext>
              </a:extLst>
            </p:cNvPr>
            <p:cNvSpPr txBox="1"/>
            <p:nvPr/>
          </p:nvSpPr>
          <p:spPr>
            <a:xfrm>
              <a:off x="4744012" y="2463350"/>
              <a:ext cx="640230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500" dirty="0" err="1"/>
                <a:t>Burkholdariales</a:t>
              </a:r>
              <a:r>
                <a:rPr lang="en-US" sz="500" dirty="0"/>
                <a:t> (</a:t>
              </a:r>
              <a:r>
                <a:rPr lang="en-US" sz="500" dirty="0" err="1"/>
                <a:t>sps</a:t>
              </a:r>
              <a:r>
                <a:rPr lang="en-US" sz="500" dirty="0"/>
                <a:t>. </a:t>
              </a:r>
              <a:r>
                <a:rPr lang="en-US" sz="500" dirty="0" err="1"/>
                <a:t>unk</a:t>
              </a:r>
              <a:r>
                <a:rPr lang="en-US" sz="500" dirty="0"/>
                <a:t>.) and </a:t>
              </a:r>
              <a:r>
                <a:rPr lang="en-US" sz="500" i="1" dirty="0"/>
                <a:t>J. lividum</a:t>
              </a:r>
              <a:r>
                <a:rPr lang="en-US" sz="500" dirty="0"/>
                <a:t> (str-BTP)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27F8CB6-0610-9D41-832C-08633D45AE6B}"/>
              </a:ext>
            </a:extLst>
          </p:cNvPr>
          <p:cNvSpPr txBox="1"/>
          <p:nvPr/>
        </p:nvSpPr>
        <p:spPr>
          <a:xfrm>
            <a:off x="2849797" y="3153278"/>
            <a:ext cx="381768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Live Bd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16C366-40B3-1140-ABD8-3A4348F83453}"/>
              </a:ext>
            </a:extLst>
          </p:cNvPr>
          <p:cNvSpPr txBox="1"/>
          <p:nvPr/>
        </p:nvSpPr>
        <p:spPr>
          <a:xfrm>
            <a:off x="2026169" y="3140704"/>
            <a:ext cx="69249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i="1" dirty="0"/>
              <a:t>J. lividum </a:t>
            </a:r>
            <a:r>
              <a:rPr lang="en-US" sz="500" dirty="0"/>
              <a:t>(str-BTP)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B3EED3D-91AF-6344-AA41-4BB4880CF389}"/>
              </a:ext>
            </a:extLst>
          </p:cNvPr>
          <p:cNvSpPr/>
          <p:nvPr/>
        </p:nvSpPr>
        <p:spPr>
          <a:xfrm>
            <a:off x="1302502" y="3407312"/>
            <a:ext cx="204703" cy="16927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47E4EB2-F702-C942-851E-891143AA3D8E}"/>
              </a:ext>
            </a:extLst>
          </p:cNvPr>
          <p:cNvSpPr/>
          <p:nvPr/>
        </p:nvSpPr>
        <p:spPr>
          <a:xfrm>
            <a:off x="2116870" y="3289594"/>
            <a:ext cx="204703" cy="16927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23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BE9E11-15EA-104F-8EAD-85CE4F2AC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06" y="272716"/>
            <a:ext cx="4381786" cy="3834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0AE52D-76C9-9145-8F6B-78180DCB9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154" y="272716"/>
            <a:ext cx="4381786" cy="3834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2CB4B-C4FF-2B41-B32F-EC52158B55D7}"/>
              </a:ext>
            </a:extLst>
          </p:cNvPr>
          <p:cNvSpPr txBox="1"/>
          <p:nvPr/>
        </p:nvSpPr>
        <p:spPr>
          <a:xfrm>
            <a:off x="461311" y="0"/>
            <a:ext cx="3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C5E266-6645-694C-9B5F-EAD6379A1257}"/>
              </a:ext>
            </a:extLst>
          </p:cNvPr>
          <p:cNvSpPr txBox="1"/>
          <p:nvPr/>
        </p:nvSpPr>
        <p:spPr>
          <a:xfrm>
            <a:off x="5231703" y="0"/>
            <a:ext cx="3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BB787D-8CE6-0840-A174-D4C138420962}"/>
              </a:ext>
            </a:extLst>
          </p:cNvPr>
          <p:cNvGrpSpPr/>
          <p:nvPr/>
        </p:nvGrpSpPr>
        <p:grpSpPr>
          <a:xfrm>
            <a:off x="6037692" y="3577248"/>
            <a:ext cx="743672" cy="247831"/>
            <a:chOff x="4175077" y="2611358"/>
            <a:chExt cx="743672" cy="24783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9B638C-B915-2E4D-AD91-276619C42B9B}"/>
                </a:ext>
              </a:extLst>
            </p:cNvPr>
            <p:cNvSpPr/>
            <p:nvPr/>
          </p:nvSpPr>
          <p:spPr>
            <a:xfrm rot="18988790">
              <a:off x="4233385" y="2736250"/>
              <a:ext cx="399051" cy="1229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E4667C-D73B-3344-ACFD-43476A12EDC1}"/>
                </a:ext>
              </a:extLst>
            </p:cNvPr>
            <p:cNvSpPr txBox="1"/>
            <p:nvPr/>
          </p:nvSpPr>
          <p:spPr>
            <a:xfrm>
              <a:off x="4175077" y="2611358"/>
              <a:ext cx="7436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i="1" dirty="0" err="1"/>
                <a:t>Chryseobacterium</a:t>
              </a:r>
              <a:r>
                <a:rPr lang="en-US" sz="500" dirty="0"/>
                <a:t> </a:t>
              </a:r>
              <a:r>
                <a:rPr lang="en-US" sz="500" i="1" dirty="0"/>
                <a:t>sp.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E5AB037-7732-9C42-B002-556649C7D935}"/>
              </a:ext>
            </a:extLst>
          </p:cNvPr>
          <p:cNvSpPr txBox="1"/>
          <p:nvPr/>
        </p:nvSpPr>
        <p:spPr>
          <a:xfrm>
            <a:off x="6801675" y="3577248"/>
            <a:ext cx="84425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i="1" dirty="0" err="1"/>
              <a:t>Chryseobacterium</a:t>
            </a:r>
            <a:r>
              <a:rPr lang="en-US" sz="500" dirty="0"/>
              <a:t> </a:t>
            </a:r>
            <a:r>
              <a:rPr lang="en-US" sz="500" i="1" dirty="0"/>
              <a:t>sp.</a:t>
            </a:r>
          </a:p>
          <a:p>
            <a:r>
              <a:rPr lang="en-US" sz="500" dirty="0"/>
              <a:t>and J. lividum (str-Jliv10)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81BA01-8008-154A-BB4D-215076C695EB}"/>
              </a:ext>
            </a:extLst>
          </p:cNvPr>
          <p:cNvSpPr txBox="1"/>
          <p:nvPr/>
        </p:nvSpPr>
        <p:spPr>
          <a:xfrm>
            <a:off x="8622352" y="3583160"/>
            <a:ext cx="381768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Live Bd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412260-E20E-2E48-A775-8D1B069E6673}"/>
              </a:ext>
            </a:extLst>
          </p:cNvPr>
          <p:cNvSpPr txBox="1"/>
          <p:nvPr/>
        </p:nvSpPr>
        <p:spPr>
          <a:xfrm>
            <a:off x="7645926" y="3587840"/>
            <a:ext cx="7377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i="1" dirty="0"/>
              <a:t>J. lividum </a:t>
            </a:r>
            <a:r>
              <a:rPr lang="en-US" sz="500" dirty="0"/>
              <a:t>(str-Jliv10)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CC3A01-CD62-924A-AFB0-FDFA38B0534A}"/>
              </a:ext>
            </a:extLst>
          </p:cNvPr>
          <p:cNvSpPr/>
          <p:nvPr/>
        </p:nvSpPr>
        <p:spPr>
          <a:xfrm>
            <a:off x="6863742" y="3783998"/>
            <a:ext cx="278930" cy="24622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F38572F-7BE5-6540-85F1-7C7F7FC24C85}"/>
              </a:ext>
            </a:extLst>
          </p:cNvPr>
          <p:cNvSpPr/>
          <p:nvPr/>
        </p:nvSpPr>
        <p:spPr>
          <a:xfrm>
            <a:off x="7789297" y="3757117"/>
            <a:ext cx="184423" cy="169276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262ED6-06B5-7243-A6C8-BCA3886875AA}"/>
              </a:ext>
            </a:extLst>
          </p:cNvPr>
          <p:cNvSpPr/>
          <p:nvPr/>
        </p:nvSpPr>
        <p:spPr>
          <a:xfrm>
            <a:off x="8581667" y="3708667"/>
            <a:ext cx="184423" cy="169276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201DCC-E46F-D44B-A884-C945B204DD1C}"/>
              </a:ext>
            </a:extLst>
          </p:cNvPr>
          <p:cNvGrpSpPr/>
          <p:nvPr/>
        </p:nvGrpSpPr>
        <p:grpSpPr>
          <a:xfrm>
            <a:off x="1284077" y="3633752"/>
            <a:ext cx="743672" cy="201919"/>
            <a:chOff x="4175077" y="2657270"/>
            <a:chExt cx="743672" cy="20191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ED5E204-1FC7-5B49-8CAD-8AFCC207EC8B}"/>
                </a:ext>
              </a:extLst>
            </p:cNvPr>
            <p:cNvSpPr/>
            <p:nvPr/>
          </p:nvSpPr>
          <p:spPr>
            <a:xfrm rot="18988790">
              <a:off x="4233385" y="2736250"/>
              <a:ext cx="399051" cy="1229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278895-F732-8E4B-BBD2-9E9D4A8EF45E}"/>
                </a:ext>
              </a:extLst>
            </p:cNvPr>
            <p:cNvSpPr txBox="1"/>
            <p:nvPr/>
          </p:nvSpPr>
          <p:spPr>
            <a:xfrm>
              <a:off x="4175077" y="2657270"/>
              <a:ext cx="7436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i="1" dirty="0" err="1"/>
                <a:t>Chryseobacterium</a:t>
              </a:r>
              <a:r>
                <a:rPr lang="en-US" sz="500" dirty="0"/>
                <a:t> </a:t>
              </a:r>
              <a:r>
                <a:rPr lang="en-US" sz="500" i="1" dirty="0"/>
                <a:t>sp.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4B56C7E-0B87-F94A-8454-1CC87A3268E0}"/>
              </a:ext>
            </a:extLst>
          </p:cNvPr>
          <p:cNvSpPr txBox="1"/>
          <p:nvPr/>
        </p:nvSpPr>
        <p:spPr>
          <a:xfrm>
            <a:off x="2048060" y="3633752"/>
            <a:ext cx="844251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i="1" dirty="0" err="1"/>
              <a:t>Chryseobacterium</a:t>
            </a:r>
            <a:r>
              <a:rPr lang="en-US" sz="500" dirty="0"/>
              <a:t> </a:t>
            </a:r>
            <a:r>
              <a:rPr lang="en-US" sz="500" i="1" dirty="0"/>
              <a:t>sp.</a:t>
            </a:r>
          </a:p>
          <a:p>
            <a:r>
              <a:rPr lang="en-US" sz="500" dirty="0"/>
              <a:t>and </a:t>
            </a:r>
            <a:r>
              <a:rPr lang="en-US" sz="500" dirty="0" err="1"/>
              <a:t>Burkholdariales</a:t>
            </a:r>
            <a:r>
              <a:rPr lang="en-US" sz="500" dirty="0"/>
              <a:t> (</a:t>
            </a:r>
            <a:r>
              <a:rPr lang="en-US" sz="500" dirty="0" err="1"/>
              <a:t>sps</a:t>
            </a:r>
            <a:r>
              <a:rPr lang="en-US" sz="500" dirty="0"/>
              <a:t>. </a:t>
            </a:r>
            <a:r>
              <a:rPr lang="en-US" sz="500" dirty="0" err="1"/>
              <a:t>unk</a:t>
            </a:r>
            <a:r>
              <a:rPr lang="en-US" sz="500" dirty="0"/>
              <a:t>.)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03050A-BAF4-EF4A-9430-7F03EB310E75}"/>
              </a:ext>
            </a:extLst>
          </p:cNvPr>
          <p:cNvSpPr txBox="1"/>
          <p:nvPr/>
        </p:nvSpPr>
        <p:spPr>
          <a:xfrm>
            <a:off x="3868737" y="3646370"/>
            <a:ext cx="381768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Live Bd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7FEB37-8804-024B-80D1-CCCAFFAE1F11}"/>
              </a:ext>
            </a:extLst>
          </p:cNvPr>
          <p:cNvSpPr txBox="1"/>
          <p:nvPr/>
        </p:nvSpPr>
        <p:spPr>
          <a:xfrm>
            <a:off x="2838421" y="3641519"/>
            <a:ext cx="87018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 err="1"/>
              <a:t>Burkholdariales</a:t>
            </a:r>
            <a:r>
              <a:rPr lang="en-US" sz="500" dirty="0"/>
              <a:t> (</a:t>
            </a:r>
            <a:r>
              <a:rPr lang="en-US" sz="500" dirty="0" err="1"/>
              <a:t>sps</a:t>
            </a:r>
            <a:r>
              <a:rPr lang="en-US" sz="500" dirty="0"/>
              <a:t>. </a:t>
            </a:r>
            <a:r>
              <a:rPr lang="en-US" sz="500" dirty="0" err="1"/>
              <a:t>unk</a:t>
            </a:r>
            <a:r>
              <a:rPr lang="en-US" sz="500" dirty="0"/>
              <a:t>.)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63FE546-CAA2-5744-B739-EC191A5A7D6F}"/>
              </a:ext>
            </a:extLst>
          </p:cNvPr>
          <p:cNvSpPr/>
          <p:nvPr/>
        </p:nvSpPr>
        <p:spPr>
          <a:xfrm>
            <a:off x="3786388" y="3765006"/>
            <a:ext cx="278930" cy="24622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9478F52-C86B-D745-B769-1DE9FB220C48}"/>
              </a:ext>
            </a:extLst>
          </p:cNvPr>
          <p:cNvSpPr/>
          <p:nvPr/>
        </p:nvSpPr>
        <p:spPr>
          <a:xfrm>
            <a:off x="2995974" y="3803029"/>
            <a:ext cx="188597" cy="16927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09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03D01F-D8E2-8C4C-99EC-AA57250D6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55304" cy="3898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C7E60-D205-3041-8678-F999A3BA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304" y="0"/>
            <a:ext cx="5847348" cy="38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95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57CA3D-D556-0D49-A6AD-912FBE274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94" r="9934" b="28477"/>
          <a:stretch/>
        </p:blipFill>
        <p:spPr>
          <a:xfrm>
            <a:off x="0" y="0"/>
            <a:ext cx="1796716" cy="1732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06C82A-5226-B946-9DFA-21F22B244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15"/>
          <a:stretch/>
        </p:blipFill>
        <p:spPr>
          <a:xfrm>
            <a:off x="1796716" y="1732547"/>
            <a:ext cx="1796716" cy="1812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930E6C-77F9-D240-9B5E-B6D667DB22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1117" b="26316"/>
          <a:stretch/>
        </p:blipFill>
        <p:spPr>
          <a:xfrm>
            <a:off x="0" y="1732547"/>
            <a:ext cx="1815668" cy="18124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72B5AE-BDA7-264E-8BDC-7223970C25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54" t="28070" r="19339" b="17661"/>
          <a:stretch/>
        </p:blipFill>
        <p:spPr>
          <a:xfrm>
            <a:off x="1796716" y="-79794"/>
            <a:ext cx="1796716" cy="181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57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7290</TotalTime>
  <Words>638</Words>
  <Application>Microsoft Macintosh PowerPoint</Application>
  <PresentationFormat>Widescreen</PresentationFormat>
  <Paragraphs>168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Alexandra Alexiev</dc:creator>
  <cp:lastModifiedBy>Alexandra Alexiev</cp:lastModifiedBy>
  <cp:revision>49</cp:revision>
  <dcterms:created xsi:type="dcterms:W3CDTF">2021-06-09T18:53:14Z</dcterms:created>
  <dcterms:modified xsi:type="dcterms:W3CDTF">2022-01-14T00:01:21Z</dcterms:modified>
</cp:coreProperties>
</file>